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  <p:sldMasterId id="2147483804" r:id="rId5"/>
    <p:sldMasterId id="2147483816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88" r:id="rId15"/>
    <p:sldId id="291" r:id="rId16"/>
    <p:sldId id="268" r:id="rId17"/>
    <p:sldId id="269" r:id="rId18"/>
    <p:sldId id="278" r:id="rId19"/>
    <p:sldId id="292" r:id="rId20"/>
    <p:sldId id="293" r:id="rId21"/>
    <p:sldId id="279" r:id="rId22"/>
    <p:sldId id="280" r:id="rId23"/>
    <p:sldId id="281" r:id="rId24"/>
    <p:sldId id="295" r:id="rId25"/>
    <p:sldId id="283" r:id="rId26"/>
    <p:sldId id="296" r:id="rId27"/>
    <p:sldId id="284" r:id="rId28"/>
    <p:sldId id="285" r:id="rId29"/>
    <p:sldId id="294" r:id="rId30"/>
    <p:sldId id="286" r:id="rId31"/>
    <p:sldId id="277" r:id="rId32"/>
    <p:sldId id="270" r:id="rId33"/>
    <p:sldId id="271" r:id="rId34"/>
    <p:sldId id="272" r:id="rId35"/>
    <p:sldId id="273" r:id="rId36"/>
    <p:sldId id="274" r:id="rId37"/>
    <p:sldId id="275" r:id="rId38"/>
    <p:sldId id="276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3832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1908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4220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5674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9644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43060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6099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009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1624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2306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2564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0B347-1DDD-4EF1-9B5C-B20D32993CC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152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AEE9C-A40C-47FC-946E-61FE06C5C2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0258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BCD8A-35E6-4BCA-BD92-B15093D319A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096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B3541-26A2-44DC-98E3-0CBC6DFC7F9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500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8C100-9DAE-4111-AF6E-B5896472720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41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3DCB7-AF39-486B-BD4C-E7BD1E90B01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902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B47E6-88B8-4B36-815B-AFC5365FD13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0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44752-1A0B-493E-A7E2-326ADD29060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081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12987-AF8E-4AD7-9736-4C18FCA984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208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1D5BB-C945-45A2-89EC-C7DA04A211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4491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54FD8-12C2-496E-9E8F-05CDA0B1A16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00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0B347-1DDD-4EF1-9B5C-B20D32993CC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206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AEE9C-A40C-47FC-946E-61FE06C5C28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31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BCD8A-35E6-4BCA-BD92-B15093D319A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6712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8B3541-26A2-44DC-98E3-0CBC6DFC7F9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189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E8C100-9DAE-4111-AF6E-B5896472720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5617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3DCB7-AF39-486B-BD4C-E7BD1E90B01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996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B47E6-88B8-4B36-815B-AFC5365FD13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2839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44752-1A0B-493E-A7E2-326ADD29060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1872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12987-AF8E-4AD7-9736-4C18FCA984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83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1D5BB-C945-45A2-89EC-C7DA04A211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2160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F54FD8-12C2-496E-9E8F-05CDA0B1A16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769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1C984-65D7-4042-96E8-0AD5EC60DE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9858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4B6BA-7554-4942-900C-C347F1C70C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897958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77351-4189-4053-8A53-7B7B2C98A2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23365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7E3AB-3942-4453-BFC5-28C0836D01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92418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60C69-9E5A-4318-B6B7-ED36BAAFF6F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06139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2DDB9-4485-4DE8-A1ED-2A1CEBF8D3C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871937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1D5BA-F204-4B0E-B939-13007C2A680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215144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A4775-F671-4E48-B55D-E666C77EF52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764509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3F5A2-2344-432B-A8BE-7F7D073A6E2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82277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4C999-733B-4E38-874B-E60D28B1E5F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222531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D4ED3-276C-478D-B82A-7AC3483F29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578785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1C984-65D7-4042-96E8-0AD5EC60DE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460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4B6BA-7554-4942-900C-C347F1C70C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60807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77351-4189-4053-8A53-7B7B2C98A2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535181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7E3AB-3942-4453-BFC5-28C0836D01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18805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60C69-9E5A-4318-B6B7-ED36BAAFF6F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18708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2DDB9-4485-4DE8-A1ED-2A1CEBF8D3C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136800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51D5BA-F204-4B0E-B939-13007C2A680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982951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A4775-F671-4E48-B55D-E666C77EF52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980150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3F5A2-2344-432B-A8BE-7F7D073A6E2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846956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4C999-733B-4E38-874B-E60D28B1E5F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09987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4D4ED3-276C-478D-B82A-7AC3483F29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4139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2014/8/9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AF93C88-4170-47D7-ABD2-B3291AA8F188}" type="datetimeFigureOut">
              <a:rPr lang="en-US" smtClean="0">
                <a:solidFill>
                  <a:prstClr val="white"/>
                </a:solidFill>
              </a:rPr>
              <a:pPr/>
              <a:t>8/9/2014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F79233A-C872-4B60-AADC-C9AE3485DC7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25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D0C4EF-9843-4DDE-9661-46A9A5D2942A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686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D0C4EF-9843-4DDE-9661-46A9A5D2942A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96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53688-58B4-495A-8DA0-C09594C3B29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951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373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  <a:ea typeface="宋体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53688-58B4-495A-8DA0-C09594C3B293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978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0" fill="hold">
                          <p:stCondLst>
                            <p:cond delay="0"/>
                          </p:stCondLst>
                        </p:cTn>
                        <p:tgtEl>
                          <p:spTgt spid="737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7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37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华东师范大学       皮连生</a:t>
            </a:r>
            <a:endParaRPr lang="zh-CN" altLang="en-US" sz="3600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600200"/>
            <a:ext cx="8280920" cy="1780108"/>
          </a:xfrm>
        </p:spPr>
        <p:txBody>
          <a:bodyPr>
            <a:normAutofit/>
          </a:bodyPr>
          <a:lstStyle/>
          <a:p>
            <a:r>
              <a:rPr lang="zh-CN" altLang="en-US" sz="4400" dirty="0" smtClean="0"/>
              <a:t>将教学建立在科学心理学基础上</a:t>
            </a: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21955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认知领域两维目标分类</a:t>
            </a:r>
          </a:p>
        </p:txBody>
      </p:sp>
      <p:grpSp>
        <p:nvGrpSpPr>
          <p:cNvPr id="18439" name="Group 1031"/>
          <p:cNvGrpSpPr>
            <a:grpSpLocks/>
          </p:cNvGrpSpPr>
          <p:nvPr/>
        </p:nvGrpSpPr>
        <p:grpSpPr bwMode="auto">
          <a:xfrm>
            <a:off x="533400" y="1752600"/>
            <a:ext cx="8077200" cy="4495800"/>
            <a:chOff x="-3" y="-3"/>
            <a:chExt cx="3387" cy="2310"/>
          </a:xfrm>
        </p:grpSpPr>
        <p:grpSp>
          <p:nvGrpSpPr>
            <p:cNvPr id="18440" name="Group 1032"/>
            <p:cNvGrpSpPr>
              <a:grpSpLocks/>
            </p:cNvGrpSpPr>
            <p:nvPr/>
          </p:nvGrpSpPr>
          <p:grpSpPr bwMode="auto">
            <a:xfrm>
              <a:off x="0" y="0"/>
              <a:ext cx="3381" cy="2304"/>
              <a:chOff x="0" y="0"/>
              <a:chExt cx="3381" cy="2304"/>
            </a:xfrm>
          </p:grpSpPr>
          <p:grpSp>
            <p:nvGrpSpPr>
              <p:cNvPr id="18441" name="Group 1033"/>
              <p:cNvGrpSpPr>
                <a:grpSpLocks/>
              </p:cNvGrpSpPr>
              <p:nvPr/>
            </p:nvGrpSpPr>
            <p:grpSpPr bwMode="auto">
              <a:xfrm>
                <a:off x="0" y="0"/>
                <a:ext cx="705" cy="768"/>
                <a:chOff x="0" y="0"/>
                <a:chExt cx="705" cy="768"/>
              </a:xfrm>
            </p:grpSpPr>
            <p:sp>
              <p:nvSpPr>
                <p:cNvPr id="18442" name="Rectangle 1034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619" cy="76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dist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  <a:p>
                  <a:pPr algn="di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000" b="1" dirty="0" smtClean="0">
                      <a:solidFill>
                        <a:srgbClr val="000000"/>
                      </a:solidFill>
                    </a:rPr>
                    <a:t>（教学内容）</a:t>
                  </a: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  <a:p>
                  <a:pPr algn="di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知识维度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di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4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43" name="Rectangle 103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05" cy="7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44" name="Group 1036"/>
              <p:cNvGrpSpPr>
                <a:grpSpLocks/>
              </p:cNvGrpSpPr>
              <p:nvPr/>
            </p:nvGrpSpPr>
            <p:grpSpPr bwMode="auto">
              <a:xfrm>
                <a:off x="705" y="0"/>
                <a:ext cx="2676" cy="384"/>
                <a:chOff x="705" y="0"/>
                <a:chExt cx="2676" cy="384"/>
              </a:xfrm>
            </p:grpSpPr>
            <p:sp>
              <p:nvSpPr>
                <p:cNvPr id="18445" name="Rectangle 1037"/>
                <p:cNvSpPr>
                  <a:spLocks noChangeArrowheads="1"/>
                </p:cNvSpPr>
                <p:nvPr/>
              </p:nvSpPr>
              <p:spPr bwMode="auto">
                <a:xfrm>
                  <a:off x="748" y="0"/>
                  <a:ext cx="259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认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  <a:latin typeface="宋体" charset="-122"/>
                    </a:rPr>
                    <a:t>  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知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  <a:latin typeface="宋体" charset="-122"/>
                    </a:rPr>
                    <a:t>  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过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  <a:latin typeface="宋体" charset="-122"/>
                    </a:rPr>
                    <a:t>  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程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  <a:latin typeface="宋体" charset="-122"/>
                    </a:rPr>
                    <a:t>  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维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  <a:latin typeface="宋体" charset="-122"/>
                    </a:rPr>
                    <a:t>  </a:t>
                  </a: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度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8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46" name="Rectangle 1038"/>
                <p:cNvSpPr>
                  <a:spLocks noChangeArrowheads="1"/>
                </p:cNvSpPr>
                <p:nvPr/>
              </p:nvSpPr>
              <p:spPr bwMode="auto">
                <a:xfrm>
                  <a:off x="705" y="0"/>
                  <a:ext cx="267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47" name="Group 1039"/>
              <p:cNvGrpSpPr>
                <a:grpSpLocks/>
              </p:cNvGrpSpPr>
              <p:nvPr/>
            </p:nvGrpSpPr>
            <p:grpSpPr bwMode="auto">
              <a:xfrm>
                <a:off x="705" y="384"/>
                <a:ext cx="440" cy="384"/>
                <a:chOff x="705" y="384"/>
                <a:chExt cx="440" cy="384"/>
              </a:xfrm>
            </p:grpSpPr>
            <p:sp>
              <p:nvSpPr>
                <p:cNvPr id="18448" name="Rectangle 1040"/>
                <p:cNvSpPr>
                  <a:spLocks noChangeArrowheads="1"/>
                </p:cNvSpPr>
                <p:nvPr/>
              </p:nvSpPr>
              <p:spPr bwMode="auto">
                <a:xfrm>
                  <a:off x="748" y="384"/>
                  <a:ext cx="35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记忆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49" name="Rectangle 1041"/>
                <p:cNvSpPr>
                  <a:spLocks noChangeArrowheads="1"/>
                </p:cNvSpPr>
                <p:nvPr/>
              </p:nvSpPr>
              <p:spPr bwMode="auto">
                <a:xfrm>
                  <a:off x="705" y="384"/>
                  <a:ext cx="44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50" name="Group 1042"/>
              <p:cNvGrpSpPr>
                <a:grpSpLocks/>
              </p:cNvGrpSpPr>
              <p:nvPr/>
            </p:nvGrpSpPr>
            <p:grpSpPr bwMode="auto">
              <a:xfrm>
                <a:off x="1145" y="384"/>
                <a:ext cx="452" cy="384"/>
                <a:chOff x="1145" y="384"/>
                <a:chExt cx="452" cy="384"/>
              </a:xfrm>
            </p:grpSpPr>
            <p:sp>
              <p:nvSpPr>
                <p:cNvPr id="18451" name="Rectangle 1043"/>
                <p:cNvSpPr>
                  <a:spLocks noChangeArrowheads="1"/>
                </p:cNvSpPr>
                <p:nvPr/>
              </p:nvSpPr>
              <p:spPr bwMode="auto">
                <a:xfrm>
                  <a:off x="1188" y="384"/>
                  <a:ext cx="3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理解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52" name="Rectangle 1044"/>
                <p:cNvSpPr>
                  <a:spLocks noChangeArrowheads="1"/>
                </p:cNvSpPr>
                <p:nvPr/>
              </p:nvSpPr>
              <p:spPr bwMode="auto">
                <a:xfrm>
                  <a:off x="1145" y="384"/>
                  <a:ext cx="45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53" name="Group 1045"/>
              <p:cNvGrpSpPr>
                <a:grpSpLocks/>
              </p:cNvGrpSpPr>
              <p:nvPr/>
            </p:nvGrpSpPr>
            <p:grpSpPr bwMode="auto">
              <a:xfrm>
                <a:off x="1597" y="384"/>
                <a:ext cx="446" cy="384"/>
                <a:chOff x="1597" y="384"/>
                <a:chExt cx="446" cy="384"/>
              </a:xfrm>
            </p:grpSpPr>
            <p:sp>
              <p:nvSpPr>
                <p:cNvPr id="18454" name="Rectangle 1046"/>
                <p:cNvSpPr>
                  <a:spLocks noChangeArrowheads="1"/>
                </p:cNvSpPr>
                <p:nvPr/>
              </p:nvSpPr>
              <p:spPr bwMode="auto">
                <a:xfrm>
                  <a:off x="1640" y="384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运用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55" name="Rectangle 1047"/>
                <p:cNvSpPr>
                  <a:spLocks noChangeArrowheads="1"/>
                </p:cNvSpPr>
                <p:nvPr/>
              </p:nvSpPr>
              <p:spPr bwMode="auto">
                <a:xfrm>
                  <a:off x="1597" y="384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56" name="Group 1048"/>
              <p:cNvGrpSpPr>
                <a:grpSpLocks/>
              </p:cNvGrpSpPr>
              <p:nvPr/>
            </p:nvGrpSpPr>
            <p:grpSpPr bwMode="auto">
              <a:xfrm>
                <a:off x="2043" y="384"/>
                <a:ext cx="446" cy="384"/>
                <a:chOff x="2043" y="384"/>
                <a:chExt cx="446" cy="384"/>
              </a:xfrm>
            </p:grpSpPr>
            <p:sp>
              <p:nvSpPr>
                <p:cNvPr id="18457" name="Rectangle 1049"/>
                <p:cNvSpPr>
                  <a:spLocks noChangeArrowheads="1"/>
                </p:cNvSpPr>
                <p:nvPr/>
              </p:nvSpPr>
              <p:spPr bwMode="auto">
                <a:xfrm>
                  <a:off x="2086" y="384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分析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58" name="Rectangle 1050"/>
                <p:cNvSpPr>
                  <a:spLocks noChangeArrowheads="1"/>
                </p:cNvSpPr>
                <p:nvPr/>
              </p:nvSpPr>
              <p:spPr bwMode="auto">
                <a:xfrm>
                  <a:off x="2043" y="384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59" name="Group 1051"/>
              <p:cNvGrpSpPr>
                <a:grpSpLocks/>
              </p:cNvGrpSpPr>
              <p:nvPr/>
            </p:nvGrpSpPr>
            <p:grpSpPr bwMode="auto">
              <a:xfrm>
                <a:off x="2489" y="384"/>
                <a:ext cx="446" cy="384"/>
                <a:chOff x="2489" y="384"/>
                <a:chExt cx="446" cy="384"/>
              </a:xfrm>
            </p:grpSpPr>
            <p:sp>
              <p:nvSpPr>
                <p:cNvPr id="18460" name="Rectangle 1052"/>
                <p:cNvSpPr>
                  <a:spLocks noChangeArrowheads="1"/>
                </p:cNvSpPr>
                <p:nvPr/>
              </p:nvSpPr>
              <p:spPr bwMode="auto">
                <a:xfrm>
                  <a:off x="2532" y="384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评价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61" name="Rectangle 1053"/>
                <p:cNvSpPr>
                  <a:spLocks noChangeArrowheads="1"/>
                </p:cNvSpPr>
                <p:nvPr/>
              </p:nvSpPr>
              <p:spPr bwMode="auto">
                <a:xfrm>
                  <a:off x="2489" y="384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62" name="Group 1054"/>
              <p:cNvGrpSpPr>
                <a:grpSpLocks/>
              </p:cNvGrpSpPr>
              <p:nvPr/>
            </p:nvGrpSpPr>
            <p:grpSpPr bwMode="auto">
              <a:xfrm>
                <a:off x="2935" y="384"/>
                <a:ext cx="446" cy="384"/>
                <a:chOff x="2935" y="384"/>
                <a:chExt cx="446" cy="384"/>
              </a:xfrm>
            </p:grpSpPr>
            <p:sp>
              <p:nvSpPr>
                <p:cNvPr id="18463" name="Rectangle 1055"/>
                <p:cNvSpPr>
                  <a:spLocks noChangeArrowheads="1"/>
                </p:cNvSpPr>
                <p:nvPr/>
              </p:nvSpPr>
              <p:spPr bwMode="auto">
                <a:xfrm>
                  <a:off x="2978" y="384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800" b="1" dirty="0" smtClean="0">
                      <a:solidFill>
                        <a:srgbClr val="000000"/>
                      </a:solidFill>
                    </a:rPr>
                    <a:t>创造</a:t>
                  </a:r>
                  <a:endParaRPr kumimoji="1" lang="zh-CN" altLang="en-US" sz="28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64" name="Rectangle 1056"/>
                <p:cNvSpPr>
                  <a:spLocks noChangeArrowheads="1"/>
                </p:cNvSpPr>
                <p:nvPr/>
              </p:nvSpPr>
              <p:spPr bwMode="auto">
                <a:xfrm>
                  <a:off x="2935" y="384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65" name="Group 1057"/>
              <p:cNvGrpSpPr>
                <a:grpSpLocks/>
              </p:cNvGrpSpPr>
              <p:nvPr/>
            </p:nvGrpSpPr>
            <p:grpSpPr bwMode="auto">
              <a:xfrm>
                <a:off x="0" y="768"/>
                <a:ext cx="705" cy="384"/>
                <a:chOff x="0" y="768"/>
                <a:chExt cx="705" cy="384"/>
              </a:xfrm>
            </p:grpSpPr>
            <p:sp>
              <p:nvSpPr>
                <p:cNvPr id="18466" name="Rectangle 1058"/>
                <p:cNvSpPr>
                  <a:spLocks noChangeArrowheads="1"/>
                </p:cNvSpPr>
                <p:nvPr/>
              </p:nvSpPr>
              <p:spPr bwMode="auto">
                <a:xfrm>
                  <a:off x="43" y="768"/>
                  <a:ext cx="619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400" b="1" dirty="0" smtClean="0">
                      <a:solidFill>
                        <a:srgbClr val="000000"/>
                      </a:solidFill>
                    </a:rPr>
                    <a:t>事实性知识</a:t>
                  </a:r>
                  <a:endParaRPr kumimoji="1" lang="zh-CN" altLang="en-US" sz="24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67" name="Rectangle 1059"/>
                <p:cNvSpPr>
                  <a:spLocks noChangeArrowheads="1"/>
                </p:cNvSpPr>
                <p:nvPr/>
              </p:nvSpPr>
              <p:spPr bwMode="auto">
                <a:xfrm>
                  <a:off x="0" y="768"/>
                  <a:ext cx="70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68" name="Group 1060"/>
              <p:cNvGrpSpPr>
                <a:grpSpLocks/>
              </p:cNvGrpSpPr>
              <p:nvPr/>
            </p:nvGrpSpPr>
            <p:grpSpPr bwMode="auto">
              <a:xfrm>
                <a:off x="705" y="768"/>
                <a:ext cx="440" cy="384"/>
                <a:chOff x="705" y="768"/>
                <a:chExt cx="440" cy="384"/>
              </a:xfrm>
            </p:grpSpPr>
            <p:sp>
              <p:nvSpPr>
                <p:cNvPr id="18469" name="Rectangle 1061"/>
                <p:cNvSpPr>
                  <a:spLocks noChangeArrowheads="1"/>
                </p:cNvSpPr>
                <p:nvPr/>
              </p:nvSpPr>
              <p:spPr bwMode="auto">
                <a:xfrm>
                  <a:off x="748" y="768"/>
                  <a:ext cx="35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70" name="Rectangle 1062"/>
                <p:cNvSpPr>
                  <a:spLocks noChangeArrowheads="1"/>
                </p:cNvSpPr>
                <p:nvPr/>
              </p:nvSpPr>
              <p:spPr bwMode="auto">
                <a:xfrm>
                  <a:off x="705" y="768"/>
                  <a:ext cx="44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71" name="Group 1063"/>
              <p:cNvGrpSpPr>
                <a:grpSpLocks/>
              </p:cNvGrpSpPr>
              <p:nvPr/>
            </p:nvGrpSpPr>
            <p:grpSpPr bwMode="auto">
              <a:xfrm>
                <a:off x="1145" y="768"/>
                <a:ext cx="452" cy="384"/>
                <a:chOff x="1145" y="768"/>
                <a:chExt cx="452" cy="384"/>
              </a:xfrm>
            </p:grpSpPr>
            <p:sp>
              <p:nvSpPr>
                <p:cNvPr id="18472" name="Rectangle 1064"/>
                <p:cNvSpPr>
                  <a:spLocks noChangeArrowheads="1"/>
                </p:cNvSpPr>
                <p:nvPr/>
              </p:nvSpPr>
              <p:spPr bwMode="auto">
                <a:xfrm>
                  <a:off x="1188" y="768"/>
                  <a:ext cx="3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73" name="Rectangle 1065"/>
                <p:cNvSpPr>
                  <a:spLocks noChangeArrowheads="1"/>
                </p:cNvSpPr>
                <p:nvPr/>
              </p:nvSpPr>
              <p:spPr bwMode="auto">
                <a:xfrm>
                  <a:off x="1145" y="768"/>
                  <a:ext cx="45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74" name="Group 1066"/>
              <p:cNvGrpSpPr>
                <a:grpSpLocks/>
              </p:cNvGrpSpPr>
              <p:nvPr/>
            </p:nvGrpSpPr>
            <p:grpSpPr bwMode="auto">
              <a:xfrm>
                <a:off x="1597" y="768"/>
                <a:ext cx="446" cy="384"/>
                <a:chOff x="1597" y="768"/>
                <a:chExt cx="446" cy="384"/>
              </a:xfrm>
            </p:grpSpPr>
            <p:sp>
              <p:nvSpPr>
                <p:cNvPr id="18475" name="Rectangle 1067"/>
                <p:cNvSpPr>
                  <a:spLocks noChangeArrowheads="1"/>
                </p:cNvSpPr>
                <p:nvPr/>
              </p:nvSpPr>
              <p:spPr bwMode="auto">
                <a:xfrm>
                  <a:off x="1640" y="768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76" name="Rectangle 1068"/>
                <p:cNvSpPr>
                  <a:spLocks noChangeArrowheads="1"/>
                </p:cNvSpPr>
                <p:nvPr/>
              </p:nvSpPr>
              <p:spPr bwMode="auto">
                <a:xfrm>
                  <a:off x="1597" y="768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77" name="Group 1069"/>
              <p:cNvGrpSpPr>
                <a:grpSpLocks/>
              </p:cNvGrpSpPr>
              <p:nvPr/>
            </p:nvGrpSpPr>
            <p:grpSpPr bwMode="auto">
              <a:xfrm>
                <a:off x="2043" y="768"/>
                <a:ext cx="446" cy="384"/>
                <a:chOff x="2043" y="768"/>
                <a:chExt cx="446" cy="384"/>
              </a:xfrm>
            </p:grpSpPr>
            <p:sp>
              <p:nvSpPr>
                <p:cNvPr id="18478" name="Rectangle 1070"/>
                <p:cNvSpPr>
                  <a:spLocks noChangeArrowheads="1"/>
                </p:cNvSpPr>
                <p:nvPr/>
              </p:nvSpPr>
              <p:spPr bwMode="auto">
                <a:xfrm>
                  <a:off x="2086" y="768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79" name="Rectangle 1071"/>
                <p:cNvSpPr>
                  <a:spLocks noChangeArrowheads="1"/>
                </p:cNvSpPr>
                <p:nvPr/>
              </p:nvSpPr>
              <p:spPr bwMode="auto">
                <a:xfrm>
                  <a:off x="2043" y="768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80" name="Group 1072"/>
              <p:cNvGrpSpPr>
                <a:grpSpLocks/>
              </p:cNvGrpSpPr>
              <p:nvPr/>
            </p:nvGrpSpPr>
            <p:grpSpPr bwMode="auto">
              <a:xfrm>
                <a:off x="2489" y="768"/>
                <a:ext cx="446" cy="384"/>
                <a:chOff x="2489" y="768"/>
                <a:chExt cx="446" cy="384"/>
              </a:xfrm>
            </p:grpSpPr>
            <p:sp>
              <p:nvSpPr>
                <p:cNvPr id="18481" name="Rectangle 1073"/>
                <p:cNvSpPr>
                  <a:spLocks noChangeArrowheads="1"/>
                </p:cNvSpPr>
                <p:nvPr/>
              </p:nvSpPr>
              <p:spPr bwMode="auto">
                <a:xfrm>
                  <a:off x="2532" y="768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82" name="Rectangle 1074"/>
                <p:cNvSpPr>
                  <a:spLocks noChangeArrowheads="1"/>
                </p:cNvSpPr>
                <p:nvPr/>
              </p:nvSpPr>
              <p:spPr bwMode="auto">
                <a:xfrm>
                  <a:off x="2489" y="768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83" name="Group 1075"/>
              <p:cNvGrpSpPr>
                <a:grpSpLocks/>
              </p:cNvGrpSpPr>
              <p:nvPr/>
            </p:nvGrpSpPr>
            <p:grpSpPr bwMode="auto">
              <a:xfrm>
                <a:off x="2935" y="768"/>
                <a:ext cx="446" cy="384"/>
                <a:chOff x="2935" y="768"/>
                <a:chExt cx="446" cy="384"/>
              </a:xfrm>
            </p:grpSpPr>
            <p:sp>
              <p:nvSpPr>
                <p:cNvPr id="18484" name="Rectangle 1076"/>
                <p:cNvSpPr>
                  <a:spLocks noChangeArrowheads="1"/>
                </p:cNvSpPr>
                <p:nvPr/>
              </p:nvSpPr>
              <p:spPr bwMode="auto">
                <a:xfrm>
                  <a:off x="2978" y="768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85" name="Rectangle 1077"/>
                <p:cNvSpPr>
                  <a:spLocks noChangeArrowheads="1"/>
                </p:cNvSpPr>
                <p:nvPr/>
              </p:nvSpPr>
              <p:spPr bwMode="auto">
                <a:xfrm>
                  <a:off x="2935" y="768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86" name="Group 1078"/>
              <p:cNvGrpSpPr>
                <a:grpSpLocks/>
              </p:cNvGrpSpPr>
              <p:nvPr/>
            </p:nvGrpSpPr>
            <p:grpSpPr bwMode="auto">
              <a:xfrm>
                <a:off x="0" y="1152"/>
                <a:ext cx="705" cy="384"/>
                <a:chOff x="0" y="1152"/>
                <a:chExt cx="705" cy="384"/>
              </a:xfrm>
            </p:grpSpPr>
            <p:sp>
              <p:nvSpPr>
                <p:cNvPr id="18487" name="Rectangle 1079"/>
                <p:cNvSpPr>
                  <a:spLocks noChangeArrowheads="1"/>
                </p:cNvSpPr>
                <p:nvPr/>
              </p:nvSpPr>
              <p:spPr bwMode="auto">
                <a:xfrm>
                  <a:off x="43" y="1152"/>
                  <a:ext cx="619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400" b="1" dirty="0" smtClean="0">
                      <a:solidFill>
                        <a:srgbClr val="000000"/>
                      </a:solidFill>
                    </a:rPr>
                    <a:t>概念性知识</a:t>
                  </a:r>
                  <a:endParaRPr kumimoji="1" lang="zh-CN" altLang="en-US" sz="24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88" name="Rectangle 1080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70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89" name="Group 1081"/>
              <p:cNvGrpSpPr>
                <a:grpSpLocks/>
              </p:cNvGrpSpPr>
              <p:nvPr/>
            </p:nvGrpSpPr>
            <p:grpSpPr bwMode="auto">
              <a:xfrm>
                <a:off x="705" y="1152"/>
                <a:ext cx="440" cy="384"/>
                <a:chOff x="705" y="1152"/>
                <a:chExt cx="440" cy="384"/>
              </a:xfrm>
            </p:grpSpPr>
            <p:sp>
              <p:nvSpPr>
                <p:cNvPr id="18490" name="Rectangle 1082"/>
                <p:cNvSpPr>
                  <a:spLocks noChangeArrowheads="1"/>
                </p:cNvSpPr>
                <p:nvPr/>
              </p:nvSpPr>
              <p:spPr bwMode="auto">
                <a:xfrm>
                  <a:off x="748" y="1152"/>
                  <a:ext cx="35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91" name="Rectangle 1083"/>
                <p:cNvSpPr>
                  <a:spLocks noChangeArrowheads="1"/>
                </p:cNvSpPr>
                <p:nvPr/>
              </p:nvSpPr>
              <p:spPr bwMode="auto">
                <a:xfrm>
                  <a:off x="705" y="1152"/>
                  <a:ext cx="44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92" name="Group 1084"/>
              <p:cNvGrpSpPr>
                <a:grpSpLocks/>
              </p:cNvGrpSpPr>
              <p:nvPr/>
            </p:nvGrpSpPr>
            <p:grpSpPr bwMode="auto">
              <a:xfrm>
                <a:off x="1145" y="1152"/>
                <a:ext cx="452" cy="384"/>
                <a:chOff x="1145" y="1152"/>
                <a:chExt cx="452" cy="384"/>
              </a:xfrm>
            </p:grpSpPr>
            <p:sp>
              <p:nvSpPr>
                <p:cNvPr id="18493" name="Rectangle 1085"/>
                <p:cNvSpPr>
                  <a:spLocks noChangeArrowheads="1"/>
                </p:cNvSpPr>
                <p:nvPr/>
              </p:nvSpPr>
              <p:spPr bwMode="auto">
                <a:xfrm>
                  <a:off x="1188" y="1152"/>
                  <a:ext cx="3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94" name="Rectangle 1086"/>
                <p:cNvSpPr>
                  <a:spLocks noChangeArrowheads="1"/>
                </p:cNvSpPr>
                <p:nvPr/>
              </p:nvSpPr>
              <p:spPr bwMode="auto">
                <a:xfrm>
                  <a:off x="1145" y="1152"/>
                  <a:ext cx="45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95" name="Group 1087"/>
              <p:cNvGrpSpPr>
                <a:grpSpLocks/>
              </p:cNvGrpSpPr>
              <p:nvPr/>
            </p:nvGrpSpPr>
            <p:grpSpPr bwMode="auto">
              <a:xfrm>
                <a:off x="1597" y="1152"/>
                <a:ext cx="446" cy="384"/>
                <a:chOff x="1597" y="1152"/>
                <a:chExt cx="446" cy="384"/>
              </a:xfrm>
            </p:grpSpPr>
            <p:sp>
              <p:nvSpPr>
                <p:cNvPr id="18496" name="Rectangle 1088"/>
                <p:cNvSpPr>
                  <a:spLocks noChangeArrowheads="1"/>
                </p:cNvSpPr>
                <p:nvPr/>
              </p:nvSpPr>
              <p:spPr bwMode="auto">
                <a:xfrm>
                  <a:off x="1640" y="1152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497" name="Rectangle 1089"/>
                <p:cNvSpPr>
                  <a:spLocks noChangeArrowheads="1"/>
                </p:cNvSpPr>
                <p:nvPr/>
              </p:nvSpPr>
              <p:spPr bwMode="auto">
                <a:xfrm>
                  <a:off x="1597" y="1152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498" name="Group 1090"/>
              <p:cNvGrpSpPr>
                <a:grpSpLocks/>
              </p:cNvGrpSpPr>
              <p:nvPr/>
            </p:nvGrpSpPr>
            <p:grpSpPr bwMode="auto">
              <a:xfrm>
                <a:off x="2043" y="1152"/>
                <a:ext cx="446" cy="384"/>
                <a:chOff x="2043" y="1152"/>
                <a:chExt cx="446" cy="384"/>
              </a:xfrm>
            </p:grpSpPr>
            <p:sp>
              <p:nvSpPr>
                <p:cNvPr id="18499" name="Rectangle 1091"/>
                <p:cNvSpPr>
                  <a:spLocks noChangeArrowheads="1"/>
                </p:cNvSpPr>
                <p:nvPr/>
              </p:nvSpPr>
              <p:spPr bwMode="auto">
                <a:xfrm>
                  <a:off x="2086" y="1152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0" name="Rectangle 1092"/>
                <p:cNvSpPr>
                  <a:spLocks noChangeArrowheads="1"/>
                </p:cNvSpPr>
                <p:nvPr/>
              </p:nvSpPr>
              <p:spPr bwMode="auto">
                <a:xfrm>
                  <a:off x="2043" y="1152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01" name="Group 1093"/>
              <p:cNvGrpSpPr>
                <a:grpSpLocks/>
              </p:cNvGrpSpPr>
              <p:nvPr/>
            </p:nvGrpSpPr>
            <p:grpSpPr bwMode="auto">
              <a:xfrm>
                <a:off x="2489" y="1152"/>
                <a:ext cx="446" cy="384"/>
                <a:chOff x="2489" y="1152"/>
                <a:chExt cx="446" cy="384"/>
              </a:xfrm>
            </p:grpSpPr>
            <p:sp>
              <p:nvSpPr>
                <p:cNvPr id="18502" name="Rectangle 1094"/>
                <p:cNvSpPr>
                  <a:spLocks noChangeArrowheads="1"/>
                </p:cNvSpPr>
                <p:nvPr/>
              </p:nvSpPr>
              <p:spPr bwMode="auto">
                <a:xfrm>
                  <a:off x="2532" y="1152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3" name="Rectangle 1095"/>
                <p:cNvSpPr>
                  <a:spLocks noChangeArrowheads="1"/>
                </p:cNvSpPr>
                <p:nvPr/>
              </p:nvSpPr>
              <p:spPr bwMode="auto">
                <a:xfrm>
                  <a:off x="2489" y="1152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04" name="Group 1096"/>
              <p:cNvGrpSpPr>
                <a:grpSpLocks/>
              </p:cNvGrpSpPr>
              <p:nvPr/>
            </p:nvGrpSpPr>
            <p:grpSpPr bwMode="auto">
              <a:xfrm>
                <a:off x="2935" y="1152"/>
                <a:ext cx="446" cy="384"/>
                <a:chOff x="2935" y="1152"/>
                <a:chExt cx="446" cy="384"/>
              </a:xfrm>
            </p:grpSpPr>
            <p:sp>
              <p:nvSpPr>
                <p:cNvPr id="18505" name="Rectangle 1097"/>
                <p:cNvSpPr>
                  <a:spLocks noChangeArrowheads="1"/>
                </p:cNvSpPr>
                <p:nvPr/>
              </p:nvSpPr>
              <p:spPr bwMode="auto">
                <a:xfrm>
                  <a:off x="2978" y="1152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6" name="Rectangle 1098"/>
                <p:cNvSpPr>
                  <a:spLocks noChangeArrowheads="1"/>
                </p:cNvSpPr>
                <p:nvPr/>
              </p:nvSpPr>
              <p:spPr bwMode="auto">
                <a:xfrm>
                  <a:off x="2935" y="1152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07" name="Group 1099"/>
              <p:cNvGrpSpPr>
                <a:grpSpLocks/>
              </p:cNvGrpSpPr>
              <p:nvPr/>
            </p:nvGrpSpPr>
            <p:grpSpPr bwMode="auto">
              <a:xfrm>
                <a:off x="0" y="1536"/>
                <a:ext cx="705" cy="384"/>
                <a:chOff x="0" y="1536"/>
                <a:chExt cx="705" cy="384"/>
              </a:xfrm>
            </p:grpSpPr>
            <p:sp>
              <p:nvSpPr>
                <p:cNvPr id="18508" name="Rectangle 1100"/>
                <p:cNvSpPr>
                  <a:spLocks noChangeArrowheads="1"/>
                </p:cNvSpPr>
                <p:nvPr/>
              </p:nvSpPr>
              <p:spPr bwMode="auto">
                <a:xfrm>
                  <a:off x="43" y="1536"/>
                  <a:ext cx="619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400" b="1" dirty="0" smtClean="0">
                      <a:solidFill>
                        <a:srgbClr val="000000"/>
                      </a:solidFill>
                    </a:rPr>
                    <a:t>程序性知识</a:t>
                  </a:r>
                  <a:endParaRPr kumimoji="1" lang="zh-CN" altLang="en-US" sz="24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09" name="Rectangle 1101"/>
                <p:cNvSpPr>
                  <a:spLocks noChangeArrowheads="1"/>
                </p:cNvSpPr>
                <p:nvPr/>
              </p:nvSpPr>
              <p:spPr bwMode="auto">
                <a:xfrm>
                  <a:off x="0" y="1536"/>
                  <a:ext cx="70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10" name="Group 1102"/>
              <p:cNvGrpSpPr>
                <a:grpSpLocks/>
              </p:cNvGrpSpPr>
              <p:nvPr/>
            </p:nvGrpSpPr>
            <p:grpSpPr bwMode="auto">
              <a:xfrm>
                <a:off x="705" y="1536"/>
                <a:ext cx="440" cy="384"/>
                <a:chOff x="705" y="1536"/>
                <a:chExt cx="440" cy="384"/>
              </a:xfrm>
            </p:grpSpPr>
            <p:sp>
              <p:nvSpPr>
                <p:cNvPr id="18511" name="Rectangle 1103"/>
                <p:cNvSpPr>
                  <a:spLocks noChangeArrowheads="1"/>
                </p:cNvSpPr>
                <p:nvPr/>
              </p:nvSpPr>
              <p:spPr bwMode="auto">
                <a:xfrm>
                  <a:off x="748" y="1536"/>
                  <a:ext cx="35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2" name="Rectangle 1104"/>
                <p:cNvSpPr>
                  <a:spLocks noChangeArrowheads="1"/>
                </p:cNvSpPr>
                <p:nvPr/>
              </p:nvSpPr>
              <p:spPr bwMode="auto">
                <a:xfrm>
                  <a:off x="705" y="1536"/>
                  <a:ext cx="44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13" name="Group 1105"/>
              <p:cNvGrpSpPr>
                <a:grpSpLocks/>
              </p:cNvGrpSpPr>
              <p:nvPr/>
            </p:nvGrpSpPr>
            <p:grpSpPr bwMode="auto">
              <a:xfrm>
                <a:off x="1145" y="1536"/>
                <a:ext cx="452" cy="384"/>
                <a:chOff x="1145" y="1536"/>
                <a:chExt cx="452" cy="384"/>
              </a:xfrm>
            </p:grpSpPr>
            <p:sp>
              <p:nvSpPr>
                <p:cNvPr id="18514" name="Rectangle 1106"/>
                <p:cNvSpPr>
                  <a:spLocks noChangeArrowheads="1"/>
                </p:cNvSpPr>
                <p:nvPr/>
              </p:nvSpPr>
              <p:spPr bwMode="auto">
                <a:xfrm>
                  <a:off x="1188" y="1536"/>
                  <a:ext cx="3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5" name="Rectangle 1107"/>
                <p:cNvSpPr>
                  <a:spLocks noChangeArrowheads="1"/>
                </p:cNvSpPr>
                <p:nvPr/>
              </p:nvSpPr>
              <p:spPr bwMode="auto">
                <a:xfrm>
                  <a:off x="1145" y="1536"/>
                  <a:ext cx="45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16" name="Group 1108"/>
              <p:cNvGrpSpPr>
                <a:grpSpLocks/>
              </p:cNvGrpSpPr>
              <p:nvPr/>
            </p:nvGrpSpPr>
            <p:grpSpPr bwMode="auto">
              <a:xfrm>
                <a:off x="1597" y="1536"/>
                <a:ext cx="446" cy="384"/>
                <a:chOff x="1597" y="1536"/>
                <a:chExt cx="446" cy="384"/>
              </a:xfrm>
            </p:grpSpPr>
            <p:sp>
              <p:nvSpPr>
                <p:cNvPr id="18517" name="Rectangle 1109"/>
                <p:cNvSpPr>
                  <a:spLocks noChangeArrowheads="1"/>
                </p:cNvSpPr>
                <p:nvPr/>
              </p:nvSpPr>
              <p:spPr bwMode="auto">
                <a:xfrm>
                  <a:off x="1640" y="1536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18" name="Rectangle 1110"/>
                <p:cNvSpPr>
                  <a:spLocks noChangeArrowheads="1"/>
                </p:cNvSpPr>
                <p:nvPr/>
              </p:nvSpPr>
              <p:spPr bwMode="auto">
                <a:xfrm>
                  <a:off x="1597" y="1536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19" name="Group 1111"/>
              <p:cNvGrpSpPr>
                <a:grpSpLocks/>
              </p:cNvGrpSpPr>
              <p:nvPr/>
            </p:nvGrpSpPr>
            <p:grpSpPr bwMode="auto">
              <a:xfrm>
                <a:off x="2043" y="1536"/>
                <a:ext cx="446" cy="384"/>
                <a:chOff x="2043" y="1536"/>
                <a:chExt cx="446" cy="384"/>
              </a:xfrm>
            </p:grpSpPr>
            <p:sp>
              <p:nvSpPr>
                <p:cNvPr id="18520" name="Rectangle 1112"/>
                <p:cNvSpPr>
                  <a:spLocks noChangeArrowheads="1"/>
                </p:cNvSpPr>
                <p:nvPr/>
              </p:nvSpPr>
              <p:spPr bwMode="auto">
                <a:xfrm>
                  <a:off x="2086" y="1536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1" name="Rectangle 1113"/>
                <p:cNvSpPr>
                  <a:spLocks noChangeArrowheads="1"/>
                </p:cNvSpPr>
                <p:nvPr/>
              </p:nvSpPr>
              <p:spPr bwMode="auto">
                <a:xfrm>
                  <a:off x="2043" y="1536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22" name="Group 1114"/>
              <p:cNvGrpSpPr>
                <a:grpSpLocks/>
              </p:cNvGrpSpPr>
              <p:nvPr/>
            </p:nvGrpSpPr>
            <p:grpSpPr bwMode="auto">
              <a:xfrm>
                <a:off x="2489" y="1536"/>
                <a:ext cx="446" cy="384"/>
                <a:chOff x="2489" y="1536"/>
                <a:chExt cx="446" cy="384"/>
              </a:xfrm>
            </p:grpSpPr>
            <p:sp>
              <p:nvSpPr>
                <p:cNvPr id="18523" name="Rectangle 1115"/>
                <p:cNvSpPr>
                  <a:spLocks noChangeArrowheads="1"/>
                </p:cNvSpPr>
                <p:nvPr/>
              </p:nvSpPr>
              <p:spPr bwMode="auto">
                <a:xfrm>
                  <a:off x="2532" y="1536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4" name="Rectangle 1116"/>
                <p:cNvSpPr>
                  <a:spLocks noChangeArrowheads="1"/>
                </p:cNvSpPr>
                <p:nvPr/>
              </p:nvSpPr>
              <p:spPr bwMode="auto">
                <a:xfrm>
                  <a:off x="2489" y="1536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25" name="Group 1117"/>
              <p:cNvGrpSpPr>
                <a:grpSpLocks/>
              </p:cNvGrpSpPr>
              <p:nvPr/>
            </p:nvGrpSpPr>
            <p:grpSpPr bwMode="auto">
              <a:xfrm>
                <a:off x="2935" y="1536"/>
                <a:ext cx="446" cy="384"/>
                <a:chOff x="2935" y="1536"/>
                <a:chExt cx="446" cy="384"/>
              </a:xfrm>
            </p:grpSpPr>
            <p:sp>
              <p:nvSpPr>
                <p:cNvPr id="18526" name="Rectangle 1118"/>
                <p:cNvSpPr>
                  <a:spLocks noChangeArrowheads="1"/>
                </p:cNvSpPr>
                <p:nvPr/>
              </p:nvSpPr>
              <p:spPr bwMode="auto">
                <a:xfrm>
                  <a:off x="2978" y="1536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27" name="Rectangle 1119"/>
                <p:cNvSpPr>
                  <a:spLocks noChangeArrowheads="1"/>
                </p:cNvSpPr>
                <p:nvPr/>
              </p:nvSpPr>
              <p:spPr bwMode="auto">
                <a:xfrm>
                  <a:off x="2935" y="1536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28" name="Group 1120"/>
              <p:cNvGrpSpPr>
                <a:grpSpLocks/>
              </p:cNvGrpSpPr>
              <p:nvPr/>
            </p:nvGrpSpPr>
            <p:grpSpPr bwMode="auto">
              <a:xfrm>
                <a:off x="0" y="1920"/>
                <a:ext cx="705" cy="384"/>
                <a:chOff x="0" y="1920"/>
                <a:chExt cx="705" cy="384"/>
              </a:xfrm>
            </p:grpSpPr>
            <p:sp>
              <p:nvSpPr>
                <p:cNvPr id="18529" name="Rectangle 1121"/>
                <p:cNvSpPr>
                  <a:spLocks noChangeArrowheads="1"/>
                </p:cNvSpPr>
                <p:nvPr/>
              </p:nvSpPr>
              <p:spPr bwMode="auto">
                <a:xfrm>
                  <a:off x="43" y="1920"/>
                  <a:ext cx="619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zh-CN" altLang="en-US" sz="2400" b="1" dirty="0" smtClean="0">
                      <a:solidFill>
                        <a:srgbClr val="000000"/>
                      </a:solidFill>
                    </a:rPr>
                    <a:t>元认知知识</a:t>
                  </a:r>
                  <a:endParaRPr kumimoji="1" lang="zh-CN" altLang="en-US" sz="2000" b="1" dirty="0" smtClean="0">
                    <a:solidFill>
                      <a:srgbClr val="000000"/>
                    </a:solidFill>
                    <a:latin typeface="宋体" charset="-122"/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dirty="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0" name="Rectangle 1122"/>
                <p:cNvSpPr>
                  <a:spLocks noChangeArrowheads="1"/>
                </p:cNvSpPr>
                <p:nvPr/>
              </p:nvSpPr>
              <p:spPr bwMode="auto">
                <a:xfrm>
                  <a:off x="0" y="1920"/>
                  <a:ext cx="705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31" name="Group 1123"/>
              <p:cNvGrpSpPr>
                <a:grpSpLocks/>
              </p:cNvGrpSpPr>
              <p:nvPr/>
            </p:nvGrpSpPr>
            <p:grpSpPr bwMode="auto">
              <a:xfrm>
                <a:off x="705" y="1920"/>
                <a:ext cx="440" cy="384"/>
                <a:chOff x="705" y="1920"/>
                <a:chExt cx="440" cy="384"/>
              </a:xfrm>
            </p:grpSpPr>
            <p:sp>
              <p:nvSpPr>
                <p:cNvPr id="18532" name="Rectangle 1124"/>
                <p:cNvSpPr>
                  <a:spLocks noChangeArrowheads="1"/>
                </p:cNvSpPr>
                <p:nvPr/>
              </p:nvSpPr>
              <p:spPr bwMode="auto">
                <a:xfrm>
                  <a:off x="748" y="1920"/>
                  <a:ext cx="354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3" name="Rectangle 1125"/>
                <p:cNvSpPr>
                  <a:spLocks noChangeArrowheads="1"/>
                </p:cNvSpPr>
                <p:nvPr/>
              </p:nvSpPr>
              <p:spPr bwMode="auto">
                <a:xfrm>
                  <a:off x="705" y="1920"/>
                  <a:ext cx="440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34" name="Group 1126"/>
              <p:cNvGrpSpPr>
                <a:grpSpLocks/>
              </p:cNvGrpSpPr>
              <p:nvPr/>
            </p:nvGrpSpPr>
            <p:grpSpPr bwMode="auto">
              <a:xfrm>
                <a:off x="1145" y="1920"/>
                <a:ext cx="452" cy="384"/>
                <a:chOff x="1145" y="1920"/>
                <a:chExt cx="452" cy="384"/>
              </a:xfrm>
            </p:grpSpPr>
            <p:sp>
              <p:nvSpPr>
                <p:cNvPr id="18535" name="Rectangle 1127"/>
                <p:cNvSpPr>
                  <a:spLocks noChangeArrowheads="1"/>
                </p:cNvSpPr>
                <p:nvPr/>
              </p:nvSpPr>
              <p:spPr bwMode="auto">
                <a:xfrm>
                  <a:off x="1188" y="1920"/>
                  <a:ext cx="366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6" name="Rectangle 1128"/>
                <p:cNvSpPr>
                  <a:spLocks noChangeArrowheads="1"/>
                </p:cNvSpPr>
                <p:nvPr/>
              </p:nvSpPr>
              <p:spPr bwMode="auto">
                <a:xfrm>
                  <a:off x="1145" y="1920"/>
                  <a:ext cx="45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37" name="Group 1129"/>
              <p:cNvGrpSpPr>
                <a:grpSpLocks/>
              </p:cNvGrpSpPr>
              <p:nvPr/>
            </p:nvGrpSpPr>
            <p:grpSpPr bwMode="auto">
              <a:xfrm>
                <a:off x="1597" y="1920"/>
                <a:ext cx="446" cy="384"/>
                <a:chOff x="1597" y="1920"/>
                <a:chExt cx="446" cy="384"/>
              </a:xfrm>
            </p:grpSpPr>
            <p:sp>
              <p:nvSpPr>
                <p:cNvPr id="18538" name="Rectangle 1130"/>
                <p:cNvSpPr>
                  <a:spLocks noChangeArrowheads="1"/>
                </p:cNvSpPr>
                <p:nvPr/>
              </p:nvSpPr>
              <p:spPr bwMode="auto">
                <a:xfrm>
                  <a:off x="1640" y="1920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39" name="Rectangle 1131"/>
                <p:cNvSpPr>
                  <a:spLocks noChangeArrowheads="1"/>
                </p:cNvSpPr>
                <p:nvPr/>
              </p:nvSpPr>
              <p:spPr bwMode="auto">
                <a:xfrm>
                  <a:off x="1597" y="1920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40" name="Group 1132"/>
              <p:cNvGrpSpPr>
                <a:grpSpLocks/>
              </p:cNvGrpSpPr>
              <p:nvPr/>
            </p:nvGrpSpPr>
            <p:grpSpPr bwMode="auto">
              <a:xfrm>
                <a:off x="2043" y="1920"/>
                <a:ext cx="446" cy="384"/>
                <a:chOff x="2043" y="1920"/>
                <a:chExt cx="446" cy="384"/>
              </a:xfrm>
            </p:grpSpPr>
            <p:sp>
              <p:nvSpPr>
                <p:cNvPr id="18541" name="Rectangle 1133"/>
                <p:cNvSpPr>
                  <a:spLocks noChangeArrowheads="1"/>
                </p:cNvSpPr>
                <p:nvPr/>
              </p:nvSpPr>
              <p:spPr bwMode="auto">
                <a:xfrm>
                  <a:off x="2086" y="1920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2" name="Rectangle 1134"/>
                <p:cNvSpPr>
                  <a:spLocks noChangeArrowheads="1"/>
                </p:cNvSpPr>
                <p:nvPr/>
              </p:nvSpPr>
              <p:spPr bwMode="auto">
                <a:xfrm>
                  <a:off x="2043" y="1920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43" name="Group 1135"/>
              <p:cNvGrpSpPr>
                <a:grpSpLocks/>
              </p:cNvGrpSpPr>
              <p:nvPr/>
            </p:nvGrpSpPr>
            <p:grpSpPr bwMode="auto">
              <a:xfrm>
                <a:off x="2489" y="1920"/>
                <a:ext cx="446" cy="384"/>
                <a:chOff x="2489" y="1920"/>
                <a:chExt cx="446" cy="384"/>
              </a:xfrm>
            </p:grpSpPr>
            <p:sp>
              <p:nvSpPr>
                <p:cNvPr id="18544" name="Rectangle 1136"/>
                <p:cNvSpPr>
                  <a:spLocks noChangeArrowheads="1"/>
                </p:cNvSpPr>
                <p:nvPr/>
              </p:nvSpPr>
              <p:spPr bwMode="auto">
                <a:xfrm>
                  <a:off x="2532" y="1920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5" name="Rectangle 1137"/>
                <p:cNvSpPr>
                  <a:spLocks noChangeArrowheads="1"/>
                </p:cNvSpPr>
                <p:nvPr/>
              </p:nvSpPr>
              <p:spPr bwMode="auto">
                <a:xfrm>
                  <a:off x="2489" y="1920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8546" name="Group 1138"/>
              <p:cNvGrpSpPr>
                <a:grpSpLocks/>
              </p:cNvGrpSpPr>
              <p:nvPr/>
            </p:nvGrpSpPr>
            <p:grpSpPr bwMode="auto">
              <a:xfrm>
                <a:off x="2935" y="1920"/>
                <a:ext cx="446" cy="384"/>
                <a:chOff x="2935" y="1920"/>
                <a:chExt cx="446" cy="384"/>
              </a:xfrm>
            </p:grpSpPr>
            <p:sp>
              <p:nvSpPr>
                <p:cNvPr id="18547" name="Rectangle 1139"/>
                <p:cNvSpPr>
                  <a:spLocks noChangeArrowheads="1"/>
                </p:cNvSpPr>
                <p:nvPr/>
              </p:nvSpPr>
              <p:spPr bwMode="auto">
                <a:xfrm>
                  <a:off x="2978" y="1920"/>
                  <a:ext cx="360" cy="3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1" lang="en-US" altLang="zh-CN" sz="2000" b="1" smtClean="0">
                      <a:solidFill>
                        <a:srgbClr val="000000"/>
                      </a:solidFill>
                    </a:rPr>
                    <a:t> </a:t>
                  </a:r>
                </a:p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en-US" altLang="zh-CN" sz="20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548" name="Rectangle 1140"/>
                <p:cNvSpPr>
                  <a:spLocks noChangeArrowheads="1"/>
                </p:cNvSpPr>
                <p:nvPr/>
              </p:nvSpPr>
              <p:spPr bwMode="auto">
                <a:xfrm>
                  <a:off x="2935" y="1920"/>
                  <a:ext cx="446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zh-CN" altLang="en-US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8549" name="Rectangle 1141"/>
            <p:cNvSpPr>
              <a:spLocks noChangeArrowheads="1"/>
            </p:cNvSpPr>
            <p:nvPr/>
          </p:nvSpPr>
          <p:spPr bwMode="auto">
            <a:xfrm>
              <a:off x="-3" y="-3"/>
              <a:ext cx="3387" cy="2310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99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pPr algn="ctr"/>
            <a:r>
              <a:rPr lang="zh-CN" altLang="en-US" sz="4000" dirty="0" smtClean="0"/>
              <a:t>小结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11560" y="1052736"/>
            <a:ext cx="7924800" cy="56886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tx2">
                    <a:lumMod val="75000"/>
                  </a:schemeClr>
                </a:solidFill>
              </a:rPr>
              <a:t>钱学森语</a:t>
            </a:r>
            <a:r>
              <a:rPr lang="zh-CN" altLang="en-US" sz="3200" dirty="0" smtClean="0"/>
              <a:t>：</a:t>
            </a:r>
            <a:r>
              <a:rPr lang="zh-CN" altLang="en-US" sz="4000" dirty="0" smtClean="0"/>
              <a:t>教育学科中最难的问题，也是最核心的问题是教育科学的基础理论，即人类的知识和应用知识</a:t>
            </a:r>
            <a:r>
              <a:rPr lang="zh-CN" altLang="en-US" sz="4000" dirty="0" smtClean="0"/>
              <a:t>的能力</a:t>
            </a:r>
            <a:r>
              <a:rPr lang="zh-CN" altLang="en-US" sz="4000" dirty="0" smtClean="0"/>
              <a:t>是怎么获得的，有什么规律。解决了这个核心问题，教育科学的其它问题和教育工作的其他部门都有了基础，有了依据。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9984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706090"/>
          </a:xfrm>
        </p:spPr>
        <p:txBody>
          <a:bodyPr/>
          <a:lstStyle/>
          <a:p>
            <a:r>
              <a:rPr lang="zh-CN" altLang="en-US" sz="3600" dirty="0" smtClean="0"/>
              <a:t>二</a:t>
            </a:r>
            <a:r>
              <a:rPr lang="zh-CN" altLang="en-US" sz="3600" dirty="0"/>
              <a:t>、如何将教学建立在科学心理学基础</a:t>
            </a:r>
            <a:r>
              <a:rPr lang="zh-CN" altLang="en-US" sz="3600" dirty="0" smtClean="0"/>
              <a:t>上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39552" y="1340768"/>
            <a:ext cx="8064896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/>
              <a:t>任何教学理论必须回答如下三个问题：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带领学生去哪里？（教学目标）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/>
              <a:t>怎么带领学生</a:t>
            </a:r>
            <a:r>
              <a:rPr lang="zh-CN" altLang="en-US" sz="3600" dirty="0" smtClean="0"/>
              <a:t>去那里？（过程和方法）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3. </a:t>
            </a:r>
            <a:r>
              <a:rPr lang="zh-CN" altLang="en-US" sz="3600" dirty="0"/>
              <a:t>怎么确信</a:t>
            </a:r>
            <a:r>
              <a:rPr lang="zh-CN" altLang="en-US" sz="3600" dirty="0" smtClean="0"/>
              <a:t>学生已经到达那里？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/>
              <a:t> </a:t>
            </a:r>
            <a:r>
              <a:rPr lang="en-US" altLang="zh-CN" sz="3600" dirty="0" smtClean="0"/>
              <a:t>                          </a:t>
            </a:r>
            <a:r>
              <a:rPr lang="zh-CN" altLang="en-US" sz="3600" dirty="0" smtClean="0"/>
              <a:t>（对照目标的测量评价）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4.</a:t>
            </a:r>
            <a:r>
              <a:rPr lang="zh-CN" altLang="en-US" sz="3600" dirty="0" smtClean="0">
                <a:solidFill>
                  <a:srgbClr val="FF0000"/>
                </a:solidFill>
              </a:rPr>
              <a:t>加一个问题：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41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4800" cy="778098"/>
          </a:xfrm>
        </p:spPr>
        <p:txBody>
          <a:bodyPr/>
          <a:lstStyle/>
          <a:p>
            <a:r>
              <a:rPr lang="zh-CN" altLang="en-US" dirty="0" smtClean="0"/>
              <a:t>（一）把教学目标转化为学习结果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412776"/>
            <a:ext cx="8138864" cy="4680520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什么是教学目标？</a:t>
            </a:r>
            <a:endParaRPr lang="en-US" altLang="zh-CN" sz="3200" dirty="0" smtClean="0"/>
          </a:p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人类学习的结果是什么？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                       </a:t>
            </a:r>
            <a:r>
              <a:rPr lang="zh-CN" altLang="en-US" sz="3200" dirty="0" smtClean="0"/>
              <a:t>陈述性知识（</a:t>
            </a:r>
            <a:r>
              <a:rPr lang="zh-CN" altLang="en-US" sz="3200" dirty="0" smtClean="0">
                <a:solidFill>
                  <a:srgbClr val="FFFF00"/>
                </a:solidFill>
              </a:rPr>
              <a:t>狭义知识</a:t>
            </a:r>
            <a:r>
              <a:rPr lang="zh-CN" altLang="en-US" sz="3200" dirty="0" smtClean="0"/>
              <a:t>）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         </a:t>
            </a:r>
            <a:r>
              <a:rPr lang="zh-CN" altLang="en-US" sz="3200" dirty="0" smtClean="0"/>
              <a:t>能力        （会说、告诉什么）</a:t>
            </a:r>
            <a:endParaRPr lang="en-US" altLang="zh-CN" sz="3200" dirty="0" smtClean="0"/>
          </a:p>
          <a:p>
            <a:r>
              <a:rPr lang="zh-CN" altLang="en-US" sz="3200" dirty="0"/>
              <a:t>学习结果</a:t>
            </a:r>
            <a:r>
              <a:rPr lang="en-US" altLang="zh-CN" sz="3200" dirty="0" smtClean="0"/>
              <a:t>                   </a:t>
            </a:r>
            <a:r>
              <a:rPr lang="zh-CN" altLang="en-US" sz="3200" dirty="0" smtClean="0"/>
              <a:t>程序性知识（</a:t>
            </a:r>
            <a:r>
              <a:rPr lang="zh-CN" altLang="en-US" sz="3200" dirty="0" smtClean="0">
                <a:solidFill>
                  <a:srgbClr val="FFFF00"/>
                </a:solidFill>
              </a:rPr>
              <a:t>广义技能</a:t>
            </a:r>
            <a:r>
              <a:rPr lang="zh-CN" altLang="en-US" sz="3200" dirty="0" smtClean="0"/>
              <a:t>）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              </a:t>
            </a:r>
            <a:r>
              <a:rPr lang="zh-CN" altLang="en-US" sz="3200" dirty="0"/>
              <a:t> </a:t>
            </a:r>
            <a:r>
              <a:rPr lang="zh-CN" altLang="en-US" sz="3200" dirty="0" smtClean="0"/>
              <a:t>              （会做什么）</a:t>
            </a:r>
            <a:endParaRPr lang="en-US" altLang="zh-CN" sz="3200" dirty="0" smtClean="0"/>
          </a:p>
          <a:p>
            <a:r>
              <a:rPr lang="zh-CN" altLang="en-US" sz="3200" dirty="0" smtClean="0"/>
              <a:t>                     倾向（态度、品德、价值观）</a:t>
            </a:r>
            <a:endParaRPr lang="zh-CN" altLang="en-US" sz="3200" dirty="0"/>
          </a:p>
        </p:txBody>
      </p:sp>
      <p:sp>
        <p:nvSpPr>
          <p:cNvPr id="4" name="左大括号 3"/>
          <p:cNvSpPr/>
          <p:nvPr/>
        </p:nvSpPr>
        <p:spPr>
          <a:xfrm>
            <a:off x="2645498" y="3789040"/>
            <a:ext cx="414334" cy="1872208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5" name="左大括号 4"/>
          <p:cNvSpPr/>
          <p:nvPr/>
        </p:nvSpPr>
        <p:spPr>
          <a:xfrm>
            <a:off x="3923928" y="3088162"/>
            <a:ext cx="333380" cy="1204934"/>
          </a:xfrm>
          <a:prstGeom prst="lef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61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r>
              <a:rPr lang="zh-CN" altLang="en-US" sz="3600" dirty="0" smtClean="0"/>
              <a:t>举例说明知识（狭义）技能（广义）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637112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动作技能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骑自行车、书写、朗读。心理实质：规则支配肌肉协调</a:t>
            </a:r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/>
              <a:t>智慧</a:t>
            </a:r>
            <a:r>
              <a:rPr lang="zh-CN" altLang="en-US" sz="3600" dirty="0" smtClean="0"/>
              <a:t>技能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规则支配智慧活动，如心算，默读等，可以自动化。</a:t>
            </a:r>
            <a:endParaRPr lang="en-US" altLang="zh-CN" sz="3600" dirty="0" smtClean="0"/>
          </a:p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认知策略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特殊智慧技能，如新颖问题解题方法、语文读写方法，难以自动化。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8525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400" dirty="0" smtClean="0"/>
              <a:t>练习学习结果分类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637112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zh-CN" altLang="en-US" sz="3200" dirty="0" smtClean="0"/>
              <a:t>小低年级学生学习</a:t>
            </a:r>
            <a:r>
              <a:rPr lang="en-US" altLang="zh-CN" sz="3200" dirty="0" smtClean="0"/>
              <a:t>14</a:t>
            </a:r>
            <a:r>
              <a:rPr lang="el-GR" altLang="zh-CN" sz="3200" dirty="0" smtClean="0"/>
              <a:t>Χ</a:t>
            </a:r>
            <a:r>
              <a:rPr lang="en-US" altLang="zh-CN" sz="3200" dirty="0" smtClean="0"/>
              <a:t>2=</a:t>
            </a:r>
            <a:r>
              <a:rPr lang="zh-CN" altLang="en-US" sz="3200" dirty="0" smtClean="0"/>
              <a:t>？（竖式计算）</a:t>
            </a:r>
            <a:endParaRPr lang="en-US" altLang="zh-CN" sz="3200" dirty="0" smtClean="0"/>
          </a:p>
          <a:p>
            <a:pPr marL="514350" indent="-514350">
              <a:buAutoNum type="arabicPeriod"/>
            </a:pPr>
            <a:r>
              <a:rPr lang="zh-CN" altLang="en-US" sz="3200" dirty="0" smtClean="0"/>
              <a:t>纠正湖南人的方言：“东洞庭、西洞庭、洞庭湖理有一根藤”</a:t>
            </a:r>
            <a:endParaRPr lang="en-US" altLang="zh-CN" sz="3200" dirty="0" smtClean="0"/>
          </a:p>
          <a:p>
            <a:pPr marL="514350" indent="-514350">
              <a:buAutoNum type="arabicPeriod"/>
            </a:pPr>
            <a:r>
              <a:rPr lang="en-US" altLang="zh-CN" sz="3200" dirty="0"/>
              <a:t> </a:t>
            </a:r>
            <a:r>
              <a:rPr lang="zh-CN" altLang="en-US" sz="3200" dirty="0" smtClean="0"/>
              <a:t>小学六年级学生，学完数学课“圆”的定义之后完成作业，自己画一个圆。</a:t>
            </a:r>
            <a:endParaRPr lang="en-US" altLang="zh-CN" sz="3200" dirty="0" smtClean="0"/>
          </a:p>
          <a:p>
            <a:pPr marL="514350" indent="-514350">
              <a:buAutoNum type="arabicPeriod"/>
            </a:pPr>
            <a:r>
              <a:rPr lang="en-US" altLang="zh-CN" sz="3200" dirty="0"/>
              <a:t> </a:t>
            </a:r>
            <a:r>
              <a:rPr lang="zh-CN" altLang="en-US" sz="3200" dirty="0" smtClean="0"/>
              <a:t>于永正的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月光曲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第二课时教的知识的类型。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8745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7924800" cy="648072"/>
          </a:xfrm>
        </p:spPr>
        <p:txBody>
          <a:bodyPr/>
          <a:lstStyle/>
          <a:p>
            <a:r>
              <a:rPr lang="zh-CN" altLang="en-US" sz="4000" dirty="0" smtClean="0"/>
              <a:t>从新 认识“</a:t>
            </a:r>
            <a:r>
              <a:rPr lang="zh-CN" altLang="en-US" sz="4000" dirty="0" smtClean="0">
                <a:solidFill>
                  <a:srgbClr val="FFFF00"/>
                </a:solidFill>
              </a:rPr>
              <a:t>知识、技能、能力</a:t>
            </a:r>
            <a:r>
              <a:rPr lang="zh-CN" altLang="en-US" sz="4000" dirty="0" smtClean="0"/>
              <a:t>”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268760"/>
            <a:ext cx="7924800" cy="5040560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/>
              <a:t>区分先天能力与后天习得的能力；</a:t>
            </a:r>
            <a:endParaRPr lang="en-US" altLang="zh-CN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/>
              <a:t>凡是后天习得的能力必须用广义的知识解释（</a:t>
            </a:r>
            <a:r>
              <a:rPr lang="zh-CN" altLang="en-US" sz="2800" dirty="0" smtClean="0"/>
              <a:t>见认知目标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修订版</a:t>
            </a:r>
            <a:r>
              <a:rPr lang="en-US" altLang="zh-CN" sz="2800" dirty="0" smtClean="0"/>
              <a:t>》</a:t>
            </a:r>
            <a:r>
              <a:rPr lang="zh-CN" altLang="en-US" sz="3600" dirty="0" smtClean="0"/>
              <a:t>）；</a:t>
            </a:r>
            <a:endParaRPr lang="en-US" altLang="zh-CN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 smtClean="0"/>
              <a:t>能力不能直接教，必须通过知识来教；</a:t>
            </a:r>
            <a:endParaRPr lang="en-US" altLang="zh-CN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zh-CN" altLang="en-US" sz="3600" dirty="0"/>
              <a:t>广义的</a:t>
            </a:r>
            <a:r>
              <a:rPr lang="zh-CN" altLang="en-US" sz="3600" dirty="0" smtClean="0"/>
              <a:t>技能分三类：动作技能、智慧技能、认知策略（</a:t>
            </a:r>
            <a:r>
              <a:rPr lang="zh-CN" altLang="en-US" sz="3600" dirty="0"/>
              <a:t>特殊</a:t>
            </a:r>
            <a:r>
              <a:rPr lang="zh-CN" altLang="en-US" sz="3600" dirty="0" smtClean="0"/>
              <a:t>智慧技能）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9554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/>
              <a:t>         休息</a:t>
            </a:r>
            <a:r>
              <a:rPr lang="en-US" altLang="zh-CN" sz="7200" dirty="0" smtClean="0"/>
              <a:t>15</a:t>
            </a:r>
            <a:r>
              <a:rPr lang="zh-CN" altLang="en-US" sz="7200" dirty="0" smtClean="0"/>
              <a:t>分钟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80763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r>
              <a:rPr lang="zh-CN" altLang="en-US" sz="4000" dirty="0" smtClean="0"/>
              <a:t>（二</a:t>
            </a:r>
            <a:r>
              <a:rPr lang="zh-CN" altLang="en-US" sz="4000" dirty="0" smtClean="0"/>
              <a:t>）回到如何去那里？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1519" y="1556792"/>
            <a:ext cx="8639811" cy="47525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         如何</a:t>
            </a:r>
            <a:r>
              <a:rPr lang="zh-CN" altLang="en-US" sz="3200" dirty="0"/>
              <a:t>把教学过程与方法建立在学习分类与转化理论基础</a:t>
            </a:r>
            <a:r>
              <a:rPr lang="zh-CN" altLang="en-US" sz="3200" dirty="0" smtClean="0"/>
              <a:t>上？</a:t>
            </a:r>
            <a:endParaRPr lang="en-US" altLang="zh-CN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dirty="0" smtClean="0"/>
              <a:t>建立学习分类思想，将复杂的能力分解为它的构成成分（四类知识）；</a:t>
            </a:r>
            <a:endParaRPr lang="en-US" altLang="zh-CN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dirty="0" smtClean="0"/>
              <a:t>综合能力不能直接教，先教它的成分知识或技能；</a:t>
            </a:r>
            <a:endParaRPr lang="en-US" altLang="zh-CN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sz="3200" dirty="0" smtClean="0"/>
              <a:t>建立知识向技能转化思想</a:t>
            </a:r>
            <a:endParaRPr lang="en-US" altLang="zh-CN" sz="3200" dirty="0"/>
          </a:p>
          <a:p>
            <a:pPr marL="0" indent="0">
              <a:buNone/>
            </a:pP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77566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zh-CN" b="1" smtClean="0"/>
          </a:p>
        </p:txBody>
      </p:sp>
      <p:grpSp>
        <p:nvGrpSpPr>
          <p:cNvPr id="18435" name="Group 24"/>
          <p:cNvGrpSpPr>
            <a:grpSpLocks/>
          </p:cNvGrpSpPr>
          <p:nvPr/>
        </p:nvGrpSpPr>
        <p:grpSpPr bwMode="auto">
          <a:xfrm>
            <a:off x="0" y="188913"/>
            <a:ext cx="9144000" cy="6119648"/>
            <a:chOff x="1620" y="2064"/>
            <a:chExt cx="8100" cy="3767"/>
          </a:xfrm>
        </p:grpSpPr>
        <p:sp>
          <p:nvSpPr>
            <p:cNvPr id="18437" name="Rectangle 25"/>
            <p:cNvSpPr>
              <a:spLocks noChangeArrowheads="1"/>
            </p:cNvSpPr>
            <p:nvPr/>
          </p:nvSpPr>
          <p:spPr bwMode="auto">
            <a:xfrm>
              <a:off x="1620" y="2064"/>
              <a:ext cx="8100" cy="376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   1.</a:t>
              </a:r>
              <a:r>
                <a:rPr lang="zh-CN" altLang="en-US" sz="24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习 得 阶 段     </a:t>
              </a:r>
              <a:r>
                <a:rPr lang="en-US" altLang="zh-CN" sz="24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2.</a:t>
              </a:r>
              <a:r>
                <a:rPr lang="zh-CN" altLang="en-US" sz="24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巩固与转化阶段    </a:t>
              </a:r>
              <a:r>
                <a:rPr lang="en-US" altLang="zh-CN" sz="24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3.</a:t>
              </a:r>
              <a:r>
                <a:rPr lang="zh-CN" altLang="en-US" sz="2400" b="1" smtClean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迁移与应用阶段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38" name="Text Box 26"/>
            <p:cNvSpPr txBox="1">
              <a:spLocks noChangeArrowheads="1"/>
            </p:cNvSpPr>
            <p:nvPr/>
          </p:nvSpPr>
          <p:spPr bwMode="auto">
            <a:xfrm>
              <a:off x="1980" y="3071"/>
              <a:ext cx="540" cy="136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</a:rPr>
                <a:t>注意与预期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39" name="Text Box 27"/>
            <p:cNvSpPr txBox="1">
              <a:spLocks noChangeArrowheads="1"/>
            </p:cNvSpPr>
            <p:nvPr/>
          </p:nvSpPr>
          <p:spPr bwMode="auto">
            <a:xfrm>
              <a:off x="2700" y="3071"/>
              <a:ext cx="540" cy="136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</a:rPr>
                <a:t>激活原有知识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40" name="Text Box 28"/>
            <p:cNvSpPr txBox="1">
              <a:spLocks noChangeArrowheads="1"/>
            </p:cNvSpPr>
            <p:nvPr/>
          </p:nvSpPr>
          <p:spPr bwMode="auto">
            <a:xfrm>
              <a:off x="3420" y="3071"/>
              <a:ext cx="540" cy="136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</a:rPr>
                <a:t>选择性知觉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41" name="Text Box 29"/>
            <p:cNvSpPr txBox="1">
              <a:spLocks noChangeArrowheads="1"/>
            </p:cNvSpPr>
            <p:nvPr/>
          </p:nvSpPr>
          <p:spPr bwMode="auto">
            <a:xfrm>
              <a:off x="4140" y="2901"/>
              <a:ext cx="540" cy="170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</a:rPr>
                <a:t>陈述性知识习得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42" name="Line 30"/>
            <p:cNvSpPr>
              <a:spLocks noChangeShapeType="1"/>
            </p:cNvSpPr>
            <p:nvPr/>
          </p:nvSpPr>
          <p:spPr bwMode="auto">
            <a:xfrm>
              <a:off x="2520" y="3768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43" name="Line 31"/>
            <p:cNvSpPr>
              <a:spLocks noChangeShapeType="1"/>
            </p:cNvSpPr>
            <p:nvPr/>
          </p:nvSpPr>
          <p:spPr bwMode="auto">
            <a:xfrm>
              <a:off x="3240" y="3768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44" name="Line 32"/>
            <p:cNvSpPr>
              <a:spLocks noChangeShapeType="1"/>
            </p:cNvSpPr>
            <p:nvPr/>
          </p:nvSpPr>
          <p:spPr bwMode="auto">
            <a:xfrm>
              <a:off x="3960" y="3768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45" name="Line 33"/>
            <p:cNvSpPr>
              <a:spLocks noChangeShapeType="1"/>
            </p:cNvSpPr>
            <p:nvPr/>
          </p:nvSpPr>
          <p:spPr bwMode="auto">
            <a:xfrm>
              <a:off x="4680" y="3768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46" name="Text Box 34"/>
            <p:cNvSpPr txBox="1">
              <a:spLocks noChangeArrowheads="1"/>
            </p:cNvSpPr>
            <p:nvPr/>
          </p:nvSpPr>
          <p:spPr bwMode="auto">
            <a:xfrm>
              <a:off x="5040" y="2731"/>
              <a:ext cx="1980" cy="53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</a:rPr>
                <a:t>陈述性知识的巩固与重建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47" name="Text Box 35"/>
            <p:cNvSpPr txBox="1">
              <a:spLocks noChangeArrowheads="1"/>
            </p:cNvSpPr>
            <p:nvPr/>
          </p:nvSpPr>
          <p:spPr bwMode="auto">
            <a:xfrm>
              <a:off x="5040" y="4262"/>
              <a:ext cx="1980" cy="59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通过变式练习，命题知识转化为规则</a:t>
              </a:r>
              <a:endParaRPr lang="zh-CN" altLang="en-US" sz="20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448" name="Text Box 36"/>
            <p:cNvSpPr txBox="1">
              <a:spLocks noChangeArrowheads="1"/>
            </p:cNvSpPr>
            <p:nvPr/>
          </p:nvSpPr>
          <p:spPr bwMode="auto">
            <a:xfrm>
              <a:off x="7290" y="2731"/>
              <a:ext cx="2271" cy="61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提取陈述性知识，回答是什么问题</a:t>
              </a:r>
              <a:endParaRPr lang="zh-CN" altLang="en-US" sz="24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449" name="Line 37"/>
            <p:cNvSpPr>
              <a:spLocks noChangeShapeType="1"/>
            </p:cNvSpPr>
            <p:nvPr/>
          </p:nvSpPr>
          <p:spPr bwMode="auto">
            <a:xfrm flipV="1">
              <a:off x="7020" y="4602"/>
              <a:ext cx="1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50" name="Text Box 38"/>
            <p:cNvSpPr txBox="1">
              <a:spLocks noChangeArrowheads="1"/>
            </p:cNvSpPr>
            <p:nvPr/>
          </p:nvSpPr>
          <p:spPr bwMode="auto">
            <a:xfrm>
              <a:off x="7470" y="3752"/>
              <a:ext cx="2091" cy="5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smtClean="0">
                  <a:solidFill>
                    <a:srgbClr val="000000"/>
                  </a:solidFill>
                  <a:latin typeface="Times New Roman" pitchFamily="18" charset="0"/>
                </a:rPr>
                <a:t>应用规则对外办事：智慧技能</a:t>
              </a:r>
              <a:endParaRPr lang="zh-CN" altLang="en-US" sz="2400" smtClean="0">
                <a:solidFill>
                  <a:srgbClr val="000000"/>
                </a:solidFill>
              </a:endParaRPr>
            </a:p>
          </p:txBody>
        </p:sp>
        <p:sp>
          <p:nvSpPr>
            <p:cNvPr id="18451" name="Text Box 39"/>
            <p:cNvSpPr txBox="1">
              <a:spLocks noChangeArrowheads="1"/>
            </p:cNvSpPr>
            <p:nvPr/>
          </p:nvSpPr>
          <p:spPr bwMode="auto">
            <a:xfrm>
              <a:off x="7470" y="4773"/>
              <a:ext cx="2091" cy="57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rgbClr val="0033CC"/>
                  </a:solidFill>
                  <a:latin typeface="Times New Roman" pitchFamily="18" charset="0"/>
                </a:rPr>
                <a:t>应用规则对内调控：认知策略</a:t>
              </a:r>
              <a:endParaRPr lang="zh-CN" altLang="en-US" sz="2400" dirty="0" smtClean="0">
                <a:solidFill>
                  <a:srgbClr val="0033CC"/>
                </a:solidFill>
              </a:endParaRPr>
            </a:p>
          </p:txBody>
        </p:sp>
        <p:sp>
          <p:nvSpPr>
            <p:cNvPr id="18452" name="Line 40"/>
            <p:cNvSpPr>
              <a:spLocks noChangeShapeType="1"/>
            </p:cNvSpPr>
            <p:nvPr/>
          </p:nvSpPr>
          <p:spPr bwMode="auto">
            <a:xfrm>
              <a:off x="7020" y="3071"/>
              <a:ext cx="270" cy="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53" name="AutoShape 41"/>
            <p:cNvSpPr>
              <a:spLocks/>
            </p:cNvSpPr>
            <p:nvPr/>
          </p:nvSpPr>
          <p:spPr bwMode="auto">
            <a:xfrm>
              <a:off x="7290" y="4092"/>
              <a:ext cx="180" cy="1021"/>
            </a:xfrm>
            <a:prstGeom prst="leftBracket">
              <a:avLst>
                <a:gd name="adj" fmla="val 47269"/>
              </a:avLst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8454" name="AutoShape 42"/>
            <p:cNvSpPr>
              <a:spLocks/>
            </p:cNvSpPr>
            <p:nvPr/>
          </p:nvSpPr>
          <p:spPr bwMode="auto">
            <a:xfrm>
              <a:off x="4860" y="3087"/>
              <a:ext cx="180" cy="1532"/>
            </a:xfrm>
            <a:prstGeom prst="leftBracket">
              <a:avLst>
                <a:gd name="adj" fmla="val 70926"/>
              </a:avLst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ln w="57150">
                  <a:solidFill>
                    <a:schemeClr val="tx1"/>
                  </a:solidFill>
                </a:ln>
                <a:solidFill>
                  <a:srgbClr val="000000"/>
                </a:solidFill>
              </a:endParaRPr>
            </a:p>
          </p:txBody>
        </p:sp>
      </p:grpSp>
      <p:sp>
        <p:nvSpPr>
          <p:cNvPr id="18436" name="Text Box 43"/>
          <p:cNvSpPr txBox="1">
            <a:spLocks noChangeArrowheads="1"/>
          </p:cNvSpPr>
          <p:nvPr/>
        </p:nvSpPr>
        <p:spPr bwMode="auto">
          <a:xfrm>
            <a:off x="1727994" y="5726112"/>
            <a:ext cx="5688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00000"/>
                </a:solidFill>
              </a:rPr>
              <a:t>                   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广义知识学习阶段与分类模型 </a:t>
            </a:r>
            <a:endParaRPr lang="zh-CN" altLang="en-US" b="1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178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/>
          <a:lstStyle/>
          <a:p>
            <a:pPr algn="ctr"/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zh-CN" altLang="en-US" sz="4000" dirty="0" smtClean="0"/>
              <a:t>讲课要点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79512" y="1052736"/>
            <a:ext cx="8856984" cy="56166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sz="3600" dirty="0" smtClean="0"/>
              <a:t>一、为什么？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必要性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可能性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/>
              <a:t>二</a:t>
            </a:r>
            <a:r>
              <a:rPr lang="zh-CN" altLang="en-US" sz="3600" dirty="0" smtClean="0"/>
              <a:t>、如何做  ？</a:t>
            </a:r>
            <a:r>
              <a:rPr lang="zh-CN" altLang="en-US" sz="3500" dirty="0" smtClean="0"/>
              <a:t>任何教学理论必须回答三个问题：</a:t>
            </a:r>
            <a:endParaRPr lang="en-US" altLang="zh-CN" sz="3500" dirty="0" smtClean="0"/>
          </a:p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带领学生去哪里？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教学目标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怎么去那里？</a:t>
            </a:r>
            <a:r>
              <a:rPr lang="en-US" altLang="zh-CN" sz="3600" dirty="0" smtClean="0"/>
              <a:t>——</a:t>
            </a:r>
            <a:r>
              <a:rPr lang="zh-CN" altLang="en-US" sz="3600" dirty="0"/>
              <a:t>即教学</a:t>
            </a:r>
            <a:r>
              <a:rPr lang="zh-CN" altLang="en-US" sz="3600" dirty="0" smtClean="0"/>
              <a:t>过程、方法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3.</a:t>
            </a:r>
            <a:r>
              <a:rPr lang="zh-CN" altLang="en-US" sz="3600" dirty="0" smtClean="0"/>
              <a:t>怎么确信已经导弹里？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测量、评价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三、举例说明如何做</a:t>
            </a:r>
            <a:endParaRPr lang="en-US" altLang="zh-CN" sz="3600" dirty="0"/>
          </a:p>
          <a:p>
            <a:endParaRPr lang="en-US" altLang="zh-CN" sz="3600" dirty="0" smtClean="0"/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8318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r>
              <a:rPr lang="zh-CN" altLang="en-US" sz="4000" dirty="0" smtClean="0"/>
              <a:t>从学习模型发展为教学模型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来源：</a:t>
            </a:r>
            <a:endParaRPr lang="en-US" altLang="zh-CN" sz="4000" dirty="0" smtClean="0"/>
          </a:p>
          <a:p>
            <a:r>
              <a:rPr lang="en-US" altLang="zh-CN" sz="4000" dirty="0" smtClean="0"/>
              <a:t>1.</a:t>
            </a:r>
            <a:r>
              <a:rPr lang="zh-CN" altLang="en-US" sz="4000" dirty="0" smtClean="0"/>
              <a:t>加涅思想</a:t>
            </a:r>
            <a:endParaRPr lang="en-US" altLang="zh-CN" sz="4000" dirty="0" smtClean="0"/>
          </a:p>
          <a:p>
            <a:r>
              <a:rPr lang="en-US" altLang="zh-CN" sz="4000" dirty="0" smtClean="0"/>
              <a:t>2.</a:t>
            </a:r>
            <a:r>
              <a:rPr lang="zh-CN" altLang="en-US" sz="4000" dirty="0" smtClean="0"/>
              <a:t>信息加工心理学两类相互转化思想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5664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64801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．“六步三段两分支”学与教的一般模式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900" b="1" dirty="0" smtClean="0"/>
              <a:t>    </a:t>
            </a:r>
            <a:r>
              <a:rPr lang="zh-CN" altLang="en-US" sz="2100" b="1" dirty="0" smtClean="0">
                <a:latin typeface="黑体" pitchFamily="49" charset="-122"/>
                <a:ea typeface="黑体" pitchFamily="49" charset="-122"/>
              </a:rPr>
              <a:t>教 学 步 骤          学 习 过 程         教 学 步 骤</a:t>
            </a:r>
          </a:p>
          <a:p>
            <a:pPr eaLnBrk="1" hangingPunct="1">
              <a:lnSpc>
                <a:spcPct val="80000"/>
              </a:lnSpc>
            </a:pPr>
            <a:endParaRPr lang="zh-CN" altLang="en-US" sz="2100" b="1" dirty="0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800" b="1" dirty="0" smtClean="0"/>
              <a:t>1.</a:t>
            </a:r>
            <a:r>
              <a:rPr lang="zh-CN" altLang="en-US" sz="1800" b="1" dirty="0" smtClean="0"/>
              <a:t>引起学生注意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dirty="0" smtClean="0"/>
              <a:t>与告知教学目标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dirty="0" smtClean="0"/>
              <a:t> 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800" b="1" dirty="0" smtClean="0"/>
              <a:t>2.</a:t>
            </a:r>
            <a:r>
              <a:rPr lang="zh-CN" altLang="en-US" sz="1800" b="1" dirty="0" smtClean="0"/>
              <a:t>提示学生回忆                                                          （</a:t>
            </a:r>
            <a:r>
              <a:rPr lang="en-US" altLang="zh-CN" sz="1800" b="1" dirty="0" smtClean="0"/>
              <a:t>1~4</a:t>
            </a:r>
            <a:r>
              <a:rPr lang="zh-CN" altLang="en-US" sz="1800" b="1" dirty="0" smtClean="0"/>
              <a:t>步与左边同）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dirty="0" smtClean="0"/>
              <a:t>原有知识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800" b="1" dirty="0" smtClean="0"/>
              <a:t>3.</a:t>
            </a:r>
            <a:r>
              <a:rPr lang="zh-CN" altLang="en-US" sz="1800" b="1" dirty="0" smtClean="0"/>
              <a:t>呈现精心组织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dirty="0" smtClean="0"/>
              <a:t>的新信息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800" b="1" dirty="0" smtClean="0"/>
              <a:t>4.</a:t>
            </a:r>
            <a:r>
              <a:rPr lang="zh-CN" altLang="en-US" sz="1800" b="1" dirty="0" smtClean="0"/>
              <a:t>阐明新旧知识的                    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dirty="0" smtClean="0"/>
              <a:t>联系，促进理解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8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800" b="1" dirty="0" smtClean="0"/>
              <a:t>5.</a:t>
            </a:r>
            <a:r>
              <a:rPr lang="zh-CN" altLang="en-US" sz="1800" b="1" dirty="0" smtClean="0"/>
              <a:t>对复习与记忆                                                            </a:t>
            </a:r>
            <a:r>
              <a:rPr lang="en-US" altLang="zh-CN" sz="1800" b="1" dirty="0" smtClean="0"/>
              <a:t>5.</a:t>
            </a:r>
            <a:r>
              <a:rPr lang="zh-CN" altLang="en-US" sz="1800" b="1" dirty="0" smtClean="0"/>
              <a:t>引出学生反应， 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1800" b="1" dirty="0" smtClean="0"/>
              <a:t>                                                                                      提供反馈与纠正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1800" b="1" dirty="0" smtClean="0"/>
              <a:t>6.</a:t>
            </a:r>
            <a:r>
              <a:rPr lang="zh-CN" altLang="en-US" sz="1800" b="1" dirty="0" smtClean="0"/>
              <a:t>提供陈述性知识的                                                     </a:t>
            </a:r>
            <a:r>
              <a:rPr lang="en-US" altLang="zh-CN" sz="1800" b="1" dirty="0" smtClean="0"/>
              <a:t>6.</a:t>
            </a:r>
            <a:r>
              <a:rPr lang="zh-CN" altLang="en-US" sz="1800" b="1" dirty="0" smtClean="0"/>
              <a:t>提供程序性知识的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1800" b="1" dirty="0" smtClean="0"/>
              <a:t>提取线索</a:t>
            </a:r>
            <a:r>
              <a:rPr lang="en-US" altLang="zh-CN" sz="1800" b="1" dirty="0" smtClean="0"/>
              <a:t>,</a:t>
            </a:r>
            <a:r>
              <a:rPr lang="zh-CN" altLang="en-US" sz="1800" b="1" dirty="0" smtClean="0"/>
              <a:t>检查保持                                                       应用情境</a:t>
            </a:r>
            <a:r>
              <a:rPr lang="en-US" altLang="zh-CN" sz="1800" b="1" dirty="0" smtClean="0"/>
              <a:t>,</a:t>
            </a:r>
            <a:r>
              <a:rPr lang="zh-CN" altLang="en-US" sz="1800" b="1" dirty="0" smtClean="0"/>
              <a:t>检查迁移</a:t>
            </a:r>
          </a:p>
        </p:txBody>
      </p:sp>
      <p:grpSp>
        <p:nvGrpSpPr>
          <p:cNvPr id="19459" name="Group 4"/>
          <p:cNvGrpSpPr>
            <a:grpSpLocks/>
          </p:cNvGrpSpPr>
          <p:nvPr/>
        </p:nvGrpSpPr>
        <p:grpSpPr bwMode="auto">
          <a:xfrm>
            <a:off x="2714625" y="1428750"/>
            <a:ext cx="2857500" cy="4968875"/>
            <a:chOff x="3780" y="1752"/>
            <a:chExt cx="4500" cy="5304"/>
          </a:xfrm>
        </p:grpSpPr>
        <p:sp>
          <p:nvSpPr>
            <p:cNvPr id="19460" name="Text Box 5"/>
            <p:cNvSpPr txBox="1">
              <a:spLocks noChangeArrowheads="1"/>
            </p:cNvSpPr>
            <p:nvPr/>
          </p:nvSpPr>
          <p:spPr bwMode="auto">
            <a:xfrm>
              <a:off x="4815" y="2688"/>
              <a:ext cx="2588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smtClean="0">
                  <a:solidFill>
                    <a:srgbClr val="000000"/>
                  </a:solidFill>
                  <a:latin typeface="Times New Roman" pitchFamily="18" charset="0"/>
                </a:rPr>
                <a:t>激活原有知识</a:t>
              </a:r>
              <a:endParaRPr lang="zh-CN" altLang="en-US" b="1" smtClean="0">
                <a:solidFill>
                  <a:srgbClr val="000000"/>
                </a:solidFill>
              </a:endParaRPr>
            </a:p>
          </p:txBody>
        </p:sp>
        <p:sp>
          <p:nvSpPr>
            <p:cNvPr id="19461" name="Text Box 6"/>
            <p:cNvSpPr txBox="1">
              <a:spLocks noChangeArrowheads="1"/>
            </p:cNvSpPr>
            <p:nvPr/>
          </p:nvSpPr>
          <p:spPr bwMode="auto">
            <a:xfrm>
              <a:off x="4702" y="3624"/>
              <a:ext cx="2588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  <a:latin typeface="Times New Roman" pitchFamily="18" charset="0"/>
                </a:rPr>
                <a:t>选择性知觉</a:t>
              </a:r>
              <a:endParaRPr lang="zh-CN" altLang="en-US" sz="2000" b="1" smtClean="0">
                <a:solidFill>
                  <a:srgbClr val="000000"/>
                </a:solidFill>
              </a:endParaRPr>
            </a:p>
          </p:txBody>
        </p:sp>
        <p:sp>
          <p:nvSpPr>
            <p:cNvPr id="19462" name="Text Box 7"/>
            <p:cNvSpPr txBox="1">
              <a:spLocks noChangeArrowheads="1"/>
            </p:cNvSpPr>
            <p:nvPr/>
          </p:nvSpPr>
          <p:spPr bwMode="auto">
            <a:xfrm>
              <a:off x="4702" y="4404"/>
              <a:ext cx="2813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smtClean="0">
                  <a:solidFill>
                    <a:srgbClr val="000000"/>
                  </a:solidFill>
                  <a:latin typeface="Times New Roman" pitchFamily="18" charset="0"/>
                </a:rPr>
                <a:t>新信息进入原有命题网络</a:t>
              </a:r>
              <a:endParaRPr lang="zh-CN" altLang="en-US" b="1" smtClean="0">
                <a:solidFill>
                  <a:srgbClr val="000000"/>
                </a:solidFill>
              </a:endParaRPr>
            </a:p>
          </p:txBody>
        </p:sp>
        <p:sp>
          <p:nvSpPr>
            <p:cNvPr id="19463" name="Text Box 8"/>
            <p:cNvSpPr txBox="1">
              <a:spLocks noChangeArrowheads="1"/>
            </p:cNvSpPr>
            <p:nvPr/>
          </p:nvSpPr>
          <p:spPr bwMode="auto">
            <a:xfrm>
              <a:off x="6165" y="5496"/>
              <a:ext cx="1755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smtClean="0">
                  <a:solidFill>
                    <a:srgbClr val="000000"/>
                  </a:solidFill>
                  <a:latin typeface="Times New Roman" pitchFamily="18" charset="0"/>
                </a:rPr>
                <a:t>变式练习，知识转化为技能</a:t>
              </a:r>
              <a:endParaRPr lang="zh-CN" altLang="en-US" sz="1200" b="1" smtClean="0">
                <a:solidFill>
                  <a:srgbClr val="000000"/>
                </a:solidFill>
              </a:endParaRPr>
            </a:p>
          </p:txBody>
        </p:sp>
        <p:sp>
          <p:nvSpPr>
            <p:cNvPr id="19464" name="Text Box 9"/>
            <p:cNvSpPr txBox="1">
              <a:spLocks noChangeArrowheads="1"/>
            </p:cNvSpPr>
            <p:nvPr/>
          </p:nvSpPr>
          <p:spPr bwMode="auto">
            <a:xfrm>
              <a:off x="4140" y="5496"/>
              <a:ext cx="1800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000000"/>
                  </a:solidFill>
                  <a:latin typeface="Times New Roman" pitchFamily="18" charset="0"/>
                </a:rPr>
                <a:t>认知结重</a:t>
              </a:r>
            </a:p>
            <a:p>
              <a:pPr algn="ctr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000000"/>
                  </a:solidFill>
                  <a:latin typeface="Times New Roman" pitchFamily="18" charset="0"/>
                </a:rPr>
                <a:t>建与改组</a:t>
              </a:r>
              <a:endParaRPr lang="zh-CN" altLang="en-US" sz="1400" b="1" smtClean="0">
                <a:solidFill>
                  <a:srgbClr val="000000"/>
                </a:solidFill>
              </a:endParaRPr>
            </a:p>
          </p:txBody>
        </p:sp>
        <p:sp>
          <p:nvSpPr>
            <p:cNvPr id="19465" name="Text Box 10"/>
            <p:cNvSpPr txBox="1">
              <a:spLocks noChangeArrowheads="1"/>
            </p:cNvSpPr>
            <p:nvPr/>
          </p:nvSpPr>
          <p:spPr bwMode="auto">
            <a:xfrm>
              <a:off x="6165" y="6432"/>
              <a:ext cx="1755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smtClean="0">
                  <a:solidFill>
                    <a:srgbClr val="000000"/>
                  </a:solidFill>
                  <a:latin typeface="Times New Roman" pitchFamily="18" charset="0"/>
                </a:rPr>
                <a:t>技能在新</a:t>
              </a:r>
            </a:p>
            <a:p>
              <a:pPr algn="ctr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smtClean="0">
                  <a:solidFill>
                    <a:srgbClr val="000000"/>
                  </a:solidFill>
                  <a:latin typeface="Times New Roman" pitchFamily="18" charset="0"/>
                </a:rPr>
                <a:t>情境中应用</a:t>
              </a:r>
              <a:endParaRPr lang="zh-CN" altLang="en-US" sz="1200" b="1" smtClean="0">
                <a:solidFill>
                  <a:srgbClr val="000000"/>
                </a:solidFill>
              </a:endParaRPr>
            </a:p>
          </p:txBody>
        </p:sp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>
              <a:off x="4140" y="6432"/>
              <a:ext cx="1800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000000"/>
                  </a:solidFill>
                  <a:latin typeface="Times New Roman" pitchFamily="18" charset="0"/>
                </a:rPr>
                <a:t>根据线索</a:t>
              </a:r>
            </a:p>
            <a:p>
              <a:pPr algn="ctr" eaLnBrk="1" fontAlgn="base" hangingPunct="1">
                <a:lnSpc>
                  <a:spcPct val="96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mtClean="0">
                  <a:solidFill>
                    <a:srgbClr val="000000"/>
                  </a:solidFill>
                  <a:latin typeface="Times New Roman" pitchFamily="18" charset="0"/>
                </a:rPr>
                <a:t>提取知识</a:t>
              </a:r>
              <a:endParaRPr lang="zh-CN" altLang="en-US" sz="1400" b="1" smtClean="0">
                <a:solidFill>
                  <a:srgbClr val="000000"/>
                </a:solidFill>
              </a:endParaRPr>
            </a:p>
          </p:txBody>
        </p:sp>
        <p:sp>
          <p:nvSpPr>
            <p:cNvPr id="19467" name="Line 12"/>
            <p:cNvSpPr>
              <a:spLocks noChangeShapeType="1"/>
            </p:cNvSpPr>
            <p:nvPr/>
          </p:nvSpPr>
          <p:spPr bwMode="auto">
            <a:xfrm flipH="1">
              <a:off x="3780" y="6744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68" name="Line 13"/>
            <p:cNvSpPr>
              <a:spLocks noChangeShapeType="1"/>
            </p:cNvSpPr>
            <p:nvPr/>
          </p:nvSpPr>
          <p:spPr bwMode="auto">
            <a:xfrm flipV="1">
              <a:off x="3780" y="2844"/>
              <a:ext cx="0" cy="3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69" name="Line 14"/>
            <p:cNvSpPr>
              <a:spLocks noChangeShapeType="1"/>
            </p:cNvSpPr>
            <p:nvPr/>
          </p:nvSpPr>
          <p:spPr bwMode="auto">
            <a:xfrm flipV="1">
              <a:off x="3780" y="2795"/>
              <a:ext cx="810" cy="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0" name="Line 15"/>
            <p:cNvSpPr>
              <a:spLocks noChangeShapeType="1"/>
            </p:cNvSpPr>
            <p:nvPr/>
          </p:nvSpPr>
          <p:spPr bwMode="auto">
            <a:xfrm>
              <a:off x="7920" y="6744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1" name="Line 16"/>
            <p:cNvSpPr>
              <a:spLocks noChangeShapeType="1"/>
            </p:cNvSpPr>
            <p:nvPr/>
          </p:nvSpPr>
          <p:spPr bwMode="auto">
            <a:xfrm flipH="1" flipV="1">
              <a:off x="8280" y="2844"/>
              <a:ext cx="0" cy="3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2" name="Line 17"/>
            <p:cNvSpPr>
              <a:spLocks noChangeShapeType="1"/>
            </p:cNvSpPr>
            <p:nvPr/>
          </p:nvSpPr>
          <p:spPr bwMode="auto">
            <a:xfrm flipH="1">
              <a:off x="7403" y="2809"/>
              <a:ext cx="877" cy="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3" name="Line 18"/>
            <p:cNvSpPr>
              <a:spLocks noChangeShapeType="1"/>
            </p:cNvSpPr>
            <p:nvPr/>
          </p:nvSpPr>
          <p:spPr bwMode="auto">
            <a:xfrm>
              <a:off x="4860" y="5184"/>
              <a:ext cx="23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4" name="Line 19"/>
            <p:cNvSpPr>
              <a:spLocks noChangeShapeType="1"/>
            </p:cNvSpPr>
            <p:nvPr/>
          </p:nvSpPr>
          <p:spPr bwMode="auto">
            <a:xfrm>
              <a:off x="5940" y="5028"/>
              <a:ext cx="0" cy="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5" name="Text Box 20"/>
            <p:cNvSpPr txBox="1">
              <a:spLocks noChangeArrowheads="1"/>
            </p:cNvSpPr>
            <p:nvPr/>
          </p:nvSpPr>
          <p:spPr bwMode="auto">
            <a:xfrm>
              <a:off x="4702" y="1752"/>
              <a:ext cx="2588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just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  <a:latin typeface="Times New Roman" pitchFamily="18" charset="0"/>
                </a:rPr>
                <a:t>注意与预期</a:t>
              </a:r>
              <a:endParaRPr lang="zh-CN" altLang="en-US" sz="2000" b="1" smtClean="0">
                <a:solidFill>
                  <a:srgbClr val="000000"/>
                </a:solidFill>
              </a:endParaRPr>
            </a:p>
          </p:txBody>
        </p:sp>
        <p:sp>
          <p:nvSpPr>
            <p:cNvPr id="19476" name="Line 21"/>
            <p:cNvSpPr>
              <a:spLocks noChangeShapeType="1"/>
            </p:cNvSpPr>
            <p:nvPr/>
          </p:nvSpPr>
          <p:spPr bwMode="auto">
            <a:xfrm>
              <a:off x="5940" y="2220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7" name="Line 22"/>
            <p:cNvSpPr>
              <a:spLocks noChangeShapeType="1"/>
            </p:cNvSpPr>
            <p:nvPr/>
          </p:nvSpPr>
          <p:spPr bwMode="auto">
            <a:xfrm>
              <a:off x="5940" y="3156"/>
              <a:ext cx="0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8" name="Line 23"/>
            <p:cNvSpPr>
              <a:spLocks noChangeShapeType="1"/>
            </p:cNvSpPr>
            <p:nvPr/>
          </p:nvSpPr>
          <p:spPr bwMode="auto">
            <a:xfrm>
              <a:off x="5940" y="4092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79" name="Line 24"/>
            <p:cNvSpPr>
              <a:spLocks noChangeShapeType="1"/>
            </p:cNvSpPr>
            <p:nvPr/>
          </p:nvSpPr>
          <p:spPr bwMode="auto">
            <a:xfrm>
              <a:off x="7200" y="518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80" name="Line 25"/>
            <p:cNvSpPr>
              <a:spLocks noChangeShapeType="1"/>
            </p:cNvSpPr>
            <p:nvPr/>
          </p:nvSpPr>
          <p:spPr bwMode="auto">
            <a:xfrm>
              <a:off x="4860" y="518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81" name="Line 26"/>
            <p:cNvSpPr>
              <a:spLocks noChangeShapeType="1"/>
            </p:cNvSpPr>
            <p:nvPr/>
          </p:nvSpPr>
          <p:spPr bwMode="auto">
            <a:xfrm>
              <a:off x="7200" y="6120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9482" name="Line 27"/>
            <p:cNvSpPr>
              <a:spLocks noChangeShapeType="1"/>
            </p:cNvSpPr>
            <p:nvPr/>
          </p:nvSpPr>
          <p:spPr bwMode="auto">
            <a:xfrm>
              <a:off x="4860" y="6120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5688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 smtClean="0"/>
              <a:t>举</a:t>
            </a:r>
            <a:r>
              <a:rPr lang="zh-CN" altLang="en-US" sz="4400" dirty="0" smtClean="0"/>
              <a:t>三个事例说明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dirty="0" smtClean="0"/>
              <a:t>1.</a:t>
            </a:r>
            <a:r>
              <a:rPr lang="zh-CN" altLang="en-US" sz="4000" dirty="0" smtClean="0"/>
              <a:t>小学五年级：</a:t>
            </a:r>
            <a:r>
              <a:rPr lang="en-US" altLang="zh-CN" sz="4000" dirty="0" smtClean="0"/>
              <a:t>《</a:t>
            </a:r>
            <a:r>
              <a:rPr lang="zh-CN" altLang="en-US" sz="4000" dirty="0" smtClean="0"/>
              <a:t>月光曲</a:t>
            </a:r>
            <a:r>
              <a:rPr lang="en-US" altLang="zh-CN" sz="4000" dirty="0" smtClean="0"/>
              <a:t>》</a:t>
            </a:r>
          </a:p>
          <a:p>
            <a:pPr marL="0" indent="0">
              <a:buNone/>
            </a:pPr>
            <a:r>
              <a:rPr lang="en-US" altLang="zh-CN" sz="4000" dirty="0" smtClean="0"/>
              <a:t>2.</a:t>
            </a:r>
            <a:r>
              <a:rPr lang="zh-CN" altLang="en-US" sz="4000" dirty="0" smtClean="0"/>
              <a:t>初中物理：压强计算</a:t>
            </a: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3.</a:t>
            </a:r>
            <a:r>
              <a:rPr lang="zh-CN" altLang="en-US" sz="4000" dirty="0" smtClean="0"/>
              <a:t>高中 语文：对对联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005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 smtClean="0"/>
              <a:t>小学与教学科学化六年研究研究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en-US" altLang="zh-CN" sz="4000" dirty="0" smtClean="0"/>
          </a:p>
          <a:p>
            <a:r>
              <a:rPr lang="zh-CN" altLang="en-US" sz="4000" dirty="0" smtClean="0"/>
              <a:t>苏州实验小学三年</a:t>
            </a:r>
            <a:endParaRPr lang="en-US" altLang="zh-CN" sz="4000" dirty="0" smtClean="0"/>
          </a:p>
          <a:p>
            <a:r>
              <a:rPr lang="zh-CN" altLang="en-US" sz="4000" dirty="0" smtClean="0"/>
              <a:t>北京市十三陵小学三年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509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152400" y="609600"/>
            <a:ext cx="8991600" cy="5867400"/>
            <a:chOff x="2340" y="3312"/>
            <a:chExt cx="7920" cy="4212"/>
          </a:xfrm>
        </p:grpSpPr>
        <p:sp>
          <p:nvSpPr>
            <p:cNvPr id="16387" name="Line 3"/>
            <p:cNvSpPr>
              <a:spLocks noChangeShapeType="1"/>
            </p:cNvSpPr>
            <p:nvPr/>
          </p:nvSpPr>
          <p:spPr bwMode="auto">
            <a:xfrm>
              <a:off x="3960" y="3780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388" name="Line 4"/>
            <p:cNvSpPr>
              <a:spLocks noChangeShapeType="1"/>
            </p:cNvSpPr>
            <p:nvPr/>
          </p:nvSpPr>
          <p:spPr bwMode="auto">
            <a:xfrm>
              <a:off x="3420" y="6000"/>
              <a:ext cx="1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389" name="Text Box 5"/>
            <p:cNvSpPr txBox="1">
              <a:spLocks noChangeArrowheads="1"/>
            </p:cNvSpPr>
            <p:nvPr/>
          </p:nvSpPr>
          <p:spPr bwMode="auto">
            <a:xfrm>
              <a:off x="7737" y="3312"/>
              <a:ext cx="1941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字词的音形记忆</a:t>
              </a:r>
            </a:p>
          </p:txBody>
        </p:sp>
        <p:sp>
          <p:nvSpPr>
            <p:cNvPr id="16390" name="Text Box 6"/>
            <p:cNvSpPr txBox="1">
              <a:spLocks noChangeArrowheads="1"/>
            </p:cNvSpPr>
            <p:nvPr/>
          </p:nvSpPr>
          <p:spPr bwMode="auto">
            <a:xfrm>
              <a:off x="7737" y="3936"/>
              <a:ext cx="1941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字词意义理解</a:t>
              </a:r>
            </a:p>
          </p:txBody>
        </p:sp>
        <p:sp>
          <p:nvSpPr>
            <p:cNvPr id="16391" name="Text Box 7"/>
            <p:cNvSpPr txBox="1">
              <a:spLocks noChangeArrowheads="1"/>
            </p:cNvSpPr>
            <p:nvPr/>
          </p:nvSpPr>
          <p:spPr bwMode="auto">
            <a:xfrm>
              <a:off x="7737" y="7056"/>
              <a:ext cx="213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表达技巧（策略）</a:t>
              </a:r>
            </a:p>
          </p:txBody>
        </p:sp>
        <p:sp>
          <p:nvSpPr>
            <p:cNvPr id="16392" name="Text Box 8"/>
            <p:cNvSpPr txBox="1">
              <a:spLocks noChangeArrowheads="1"/>
            </p:cNvSpPr>
            <p:nvPr/>
          </p:nvSpPr>
          <p:spPr bwMode="auto">
            <a:xfrm>
              <a:off x="7737" y="4560"/>
              <a:ext cx="1552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朗读技能</a:t>
              </a:r>
            </a:p>
          </p:txBody>
        </p:sp>
        <p:sp>
          <p:nvSpPr>
            <p:cNvPr id="16393" name="Text Box 9"/>
            <p:cNvSpPr txBox="1">
              <a:spLocks noChangeArrowheads="1"/>
            </p:cNvSpPr>
            <p:nvPr/>
          </p:nvSpPr>
          <p:spPr bwMode="auto">
            <a:xfrm>
              <a:off x="7737" y="5184"/>
              <a:ext cx="2329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词法句法概念规则</a:t>
              </a:r>
            </a:p>
          </p:txBody>
        </p:sp>
        <p:sp>
          <p:nvSpPr>
            <p:cNvPr id="16394" name="Text Box 10"/>
            <p:cNvSpPr txBox="1">
              <a:spLocks noChangeArrowheads="1"/>
            </p:cNvSpPr>
            <p:nvPr/>
          </p:nvSpPr>
          <p:spPr bwMode="auto">
            <a:xfrm>
              <a:off x="7737" y="6432"/>
              <a:ext cx="2523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句型、篇章结构图式</a:t>
              </a:r>
            </a:p>
          </p:txBody>
        </p:sp>
        <p:sp>
          <p:nvSpPr>
            <p:cNvPr id="16395" name="Line 11"/>
            <p:cNvSpPr>
              <a:spLocks noChangeShapeType="1"/>
            </p:cNvSpPr>
            <p:nvPr/>
          </p:nvSpPr>
          <p:spPr bwMode="auto">
            <a:xfrm>
              <a:off x="7378" y="3636"/>
              <a:ext cx="1" cy="3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>
              <a:off x="7378" y="7224"/>
              <a:ext cx="3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>
              <a:off x="7378" y="6600"/>
              <a:ext cx="3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7378" y="5976"/>
              <a:ext cx="3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7378" y="5508"/>
              <a:ext cx="3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0" name="Line 16"/>
            <p:cNvSpPr>
              <a:spLocks noChangeShapeType="1"/>
            </p:cNvSpPr>
            <p:nvPr/>
          </p:nvSpPr>
          <p:spPr bwMode="auto">
            <a:xfrm>
              <a:off x="7378" y="4260"/>
              <a:ext cx="3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1" name="Line 17"/>
            <p:cNvSpPr>
              <a:spLocks noChangeShapeType="1"/>
            </p:cNvSpPr>
            <p:nvPr/>
          </p:nvSpPr>
          <p:spPr bwMode="auto">
            <a:xfrm>
              <a:off x="7378" y="3624"/>
              <a:ext cx="3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2" name="Line 18"/>
            <p:cNvSpPr>
              <a:spLocks noChangeShapeType="1"/>
            </p:cNvSpPr>
            <p:nvPr/>
          </p:nvSpPr>
          <p:spPr bwMode="auto">
            <a:xfrm>
              <a:off x="7020" y="4416"/>
              <a:ext cx="38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3" name="Line 19"/>
            <p:cNvSpPr>
              <a:spLocks noChangeShapeType="1"/>
            </p:cNvSpPr>
            <p:nvPr/>
          </p:nvSpPr>
          <p:spPr bwMode="auto">
            <a:xfrm>
              <a:off x="7020" y="5040"/>
              <a:ext cx="38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4" name="Line 20"/>
            <p:cNvSpPr>
              <a:spLocks noChangeShapeType="1"/>
            </p:cNvSpPr>
            <p:nvPr/>
          </p:nvSpPr>
          <p:spPr bwMode="auto">
            <a:xfrm>
              <a:off x="7020" y="6756"/>
              <a:ext cx="38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>
              <a:off x="7737" y="5808"/>
              <a:ext cx="2329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获取课文内容与价值观  </a:t>
              </a:r>
            </a:p>
          </p:txBody>
        </p:sp>
        <p:sp>
          <p:nvSpPr>
            <p:cNvPr id="16406" name="Line 22"/>
            <p:cNvSpPr>
              <a:spLocks noChangeShapeType="1"/>
            </p:cNvSpPr>
            <p:nvPr/>
          </p:nvSpPr>
          <p:spPr bwMode="auto">
            <a:xfrm>
              <a:off x="4500" y="5220"/>
              <a:ext cx="3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7" name="Line 23"/>
            <p:cNvSpPr>
              <a:spLocks noChangeShapeType="1"/>
            </p:cNvSpPr>
            <p:nvPr/>
          </p:nvSpPr>
          <p:spPr bwMode="auto">
            <a:xfrm>
              <a:off x="2340" y="3780"/>
              <a:ext cx="3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5220" y="4128"/>
              <a:ext cx="175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单篇课文阅读</a:t>
              </a:r>
            </a:p>
          </p:txBody>
        </p:sp>
        <p:sp>
          <p:nvSpPr>
            <p:cNvPr id="16409" name="Text Box 25"/>
            <p:cNvSpPr txBox="1">
              <a:spLocks noChangeArrowheads="1"/>
            </p:cNvSpPr>
            <p:nvPr/>
          </p:nvSpPr>
          <p:spPr bwMode="auto">
            <a:xfrm>
              <a:off x="5220" y="4752"/>
              <a:ext cx="175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整组课文阅读</a:t>
              </a:r>
            </a:p>
          </p:txBody>
        </p:sp>
        <p:sp>
          <p:nvSpPr>
            <p:cNvPr id="16410" name="Text Box 26"/>
            <p:cNvSpPr txBox="1">
              <a:spLocks noChangeArrowheads="1"/>
            </p:cNvSpPr>
            <p:nvPr/>
          </p:nvSpPr>
          <p:spPr bwMode="auto">
            <a:xfrm>
              <a:off x="5220" y="5340"/>
              <a:ext cx="136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专项能力</a:t>
              </a:r>
            </a:p>
          </p:txBody>
        </p:sp>
        <p:sp>
          <p:nvSpPr>
            <p:cNvPr id="16411" name="Text Box 27"/>
            <p:cNvSpPr txBox="1">
              <a:spLocks noChangeArrowheads="1"/>
            </p:cNvSpPr>
            <p:nvPr/>
          </p:nvSpPr>
          <p:spPr bwMode="auto">
            <a:xfrm>
              <a:off x="5220" y="6000"/>
              <a:ext cx="1755" cy="109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综合能力：</a:t>
              </a:r>
            </a:p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（包含个人生活经验）</a:t>
              </a:r>
            </a:p>
          </p:txBody>
        </p:sp>
        <p:sp>
          <p:nvSpPr>
            <p:cNvPr id="16412" name="Line 28"/>
            <p:cNvSpPr>
              <a:spLocks noChangeShapeType="1"/>
            </p:cNvSpPr>
            <p:nvPr/>
          </p:nvSpPr>
          <p:spPr bwMode="auto">
            <a:xfrm flipV="1">
              <a:off x="4860" y="4428"/>
              <a:ext cx="1" cy="21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13" name="Line 29"/>
            <p:cNvSpPr>
              <a:spLocks noChangeShapeType="1"/>
            </p:cNvSpPr>
            <p:nvPr/>
          </p:nvSpPr>
          <p:spPr bwMode="auto">
            <a:xfrm>
              <a:off x="4860" y="4428"/>
              <a:ext cx="3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>
              <a:off x="4860" y="6624"/>
              <a:ext cx="3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4860" y="5688"/>
              <a:ext cx="3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16" name="Text Box 32"/>
            <p:cNvSpPr txBox="1">
              <a:spLocks noChangeArrowheads="1"/>
            </p:cNvSpPr>
            <p:nvPr/>
          </p:nvSpPr>
          <p:spPr bwMode="auto">
            <a:xfrm>
              <a:off x="2700" y="3612"/>
              <a:ext cx="136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教学目标</a:t>
              </a:r>
            </a:p>
          </p:txBody>
        </p:sp>
        <p:sp>
          <p:nvSpPr>
            <p:cNvPr id="16417" name="Text Box 33"/>
            <p:cNvSpPr txBox="1">
              <a:spLocks noChangeArrowheads="1"/>
            </p:cNvSpPr>
            <p:nvPr/>
          </p:nvSpPr>
          <p:spPr bwMode="auto">
            <a:xfrm>
              <a:off x="2700" y="4548"/>
              <a:ext cx="136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任务分析</a:t>
              </a:r>
            </a:p>
          </p:txBody>
        </p:sp>
        <p:sp>
          <p:nvSpPr>
            <p:cNvPr id="16418" name="Text Box 34"/>
            <p:cNvSpPr txBox="1">
              <a:spLocks noChangeArrowheads="1"/>
            </p:cNvSpPr>
            <p:nvPr/>
          </p:nvSpPr>
          <p:spPr bwMode="auto">
            <a:xfrm>
              <a:off x="2700" y="5532"/>
              <a:ext cx="136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教学策略</a:t>
              </a:r>
            </a:p>
          </p:txBody>
        </p:sp>
        <p:sp>
          <p:nvSpPr>
            <p:cNvPr id="16419" name="Text Box 35"/>
            <p:cNvSpPr txBox="1">
              <a:spLocks noChangeArrowheads="1"/>
            </p:cNvSpPr>
            <p:nvPr/>
          </p:nvSpPr>
          <p:spPr bwMode="auto">
            <a:xfrm>
              <a:off x="2520" y="6420"/>
              <a:ext cx="1755" cy="4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000000"/>
                  </a:solidFill>
                </a:rPr>
                <a:t>结果测量评价</a:t>
              </a:r>
            </a:p>
          </p:txBody>
        </p:sp>
        <p:sp>
          <p:nvSpPr>
            <p:cNvPr id="16420" name="Line 36"/>
            <p:cNvSpPr>
              <a:spLocks noChangeShapeType="1"/>
            </p:cNvSpPr>
            <p:nvPr/>
          </p:nvSpPr>
          <p:spPr bwMode="auto">
            <a:xfrm>
              <a:off x="3240" y="4128"/>
              <a:ext cx="1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1" name="Line 37"/>
            <p:cNvSpPr>
              <a:spLocks noChangeShapeType="1"/>
            </p:cNvSpPr>
            <p:nvPr/>
          </p:nvSpPr>
          <p:spPr bwMode="auto">
            <a:xfrm>
              <a:off x="3240" y="5064"/>
              <a:ext cx="1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2" name="Line 38"/>
            <p:cNvSpPr>
              <a:spLocks noChangeShapeType="1"/>
            </p:cNvSpPr>
            <p:nvPr/>
          </p:nvSpPr>
          <p:spPr bwMode="auto">
            <a:xfrm flipV="1">
              <a:off x="4500" y="3768"/>
              <a:ext cx="1" cy="29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3" name="Line 39"/>
            <p:cNvSpPr>
              <a:spLocks noChangeShapeType="1"/>
            </p:cNvSpPr>
            <p:nvPr/>
          </p:nvSpPr>
          <p:spPr bwMode="auto">
            <a:xfrm>
              <a:off x="4860" y="4884"/>
              <a:ext cx="39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4" name="Line 40"/>
            <p:cNvSpPr>
              <a:spLocks noChangeShapeType="1"/>
            </p:cNvSpPr>
            <p:nvPr/>
          </p:nvSpPr>
          <p:spPr bwMode="auto">
            <a:xfrm flipV="1">
              <a:off x="2340" y="3780"/>
              <a:ext cx="1" cy="29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5" name="Line 41"/>
            <p:cNvSpPr>
              <a:spLocks noChangeShapeType="1"/>
            </p:cNvSpPr>
            <p:nvPr/>
          </p:nvSpPr>
          <p:spPr bwMode="auto">
            <a:xfrm flipH="1">
              <a:off x="2340" y="6744"/>
              <a:ext cx="19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6" name="Line 42"/>
            <p:cNvSpPr>
              <a:spLocks noChangeShapeType="1"/>
            </p:cNvSpPr>
            <p:nvPr/>
          </p:nvSpPr>
          <p:spPr bwMode="auto">
            <a:xfrm>
              <a:off x="4140" y="486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7" name="Line 43"/>
            <p:cNvSpPr>
              <a:spLocks noChangeShapeType="1"/>
            </p:cNvSpPr>
            <p:nvPr/>
          </p:nvSpPr>
          <p:spPr bwMode="auto">
            <a:xfrm>
              <a:off x="4140" y="5796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8" name="Line 44"/>
            <p:cNvSpPr>
              <a:spLocks noChangeShapeType="1"/>
            </p:cNvSpPr>
            <p:nvPr/>
          </p:nvSpPr>
          <p:spPr bwMode="auto">
            <a:xfrm>
              <a:off x="4320" y="6732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29" name="Line 45"/>
            <p:cNvSpPr>
              <a:spLocks noChangeShapeType="1"/>
            </p:cNvSpPr>
            <p:nvPr/>
          </p:nvSpPr>
          <p:spPr bwMode="auto">
            <a:xfrm>
              <a:off x="6660" y="5652"/>
              <a:ext cx="7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6430" name="Line 46"/>
            <p:cNvSpPr>
              <a:spLocks noChangeShapeType="1"/>
            </p:cNvSpPr>
            <p:nvPr/>
          </p:nvSpPr>
          <p:spPr bwMode="auto">
            <a:xfrm flipH="1">
              <a:off x="7380" y="4872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 b="1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6431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914400"/>
          </a:xfrm>
        </p:spPr>
        <p:txBody>
          <a:bodyPr/>
          <a:lstStyle/>
          <a:p>
            <a:pPr algn="l"/>
            <a:r>
              <a:rPr lang="zh-CN" altLang="en-US" sz="3600" dirty="0" smtClean="0"/>
              <a:t>       语文</a:t>
            </a:r>
            <a:r>
              <a:rPr lang="zh-CN" altLang="en-US" sz="3600" dirty="0"/>
              <a:t>教学设计任务分解</a:t>
            </a:r>
          </a:p>
        </p:txBody>
      </p:sp>
    </p:spTree>
    <p:extLst>
      <p:ext uri="{BB962C8B-B14F-4D97-AF65-F5344CB8AC3E}">
        <p14:creationId xmlns:p14="http://schemas.microsoft.com/office/powerpoint/2010/main" val="324343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4000" dirty="0"/>
              <a:t>两种</a:t>
            </a:r>
            <a:r>
              <a:rPr lang="zh-CN" altLang="en-US" sz="4000" dirty="0" smtClean="0"/>
              <a:t>取向的</a:t>
            </a:r>
            <a:r>
              <a:rPr lang="zh-CN" altLang="en-US" sz="4000" dirty="0"/>
              <a:t>教学</a:t>
            </a:r>
            <a:r>
              <a:rPr lang="zh-CN" altLang="en-US" sz="4000" dirty="0" smtClean="0"/>
              <a:t>论对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r>
              <a:rPr lang="zh-CN" altLang="en-US" sz="4000" dirty="0" smtClean="0"/>
              <a:t>三个教学问题的不同回答</a:t>
            </a:r>
            <a:endParaRPr 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endParaRPr lang="en-US" altLang="zh-CN" dirty="0" smtClean="0"/>
          </a:p>
          <a:p>
            <a:endParaRPr lang="en-US" dirty="0"/>
          </a:p>
          <a:p>
            <a:endParaRPr lang="en-US" altLang="zh-CN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170005"/>
              </p:ext>
            </p:extLst>
          </p:nvPr>
        </p:nvGraphicFramePr>
        <p:xfrm>
          <a:off x="533400" y="1600200"/>
          <a:ext cx="7924800" cy="4800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2819400"/>
                <a:gridCol w="2895600"/>
              </a:tblGrid>
              <a:tr h="803821">
                <a:tc>
                  <a:txBody>
                    <a:bodyPr/>
                    <a:lstStyle/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科学取向教学论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哲学取向教学论</a:t>
                      </a:r>
                      <a:endParaRPr lang="en-US" sz="2800" b="1" dirty="0"/>
                    </a:p>
                  </a:txBody>
                  <a:tcPr/>
                </a:tc>
              </a:tr>
              <a:tr h="1332260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1</a:t>
                      </a:r>
                      <a:r>
                        <a:rPr lang="zh-CN" altLang="en-US" sz="2800" b="1" dirty="0" smtClean="0"/>
                        <a:t>、去哪里？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400" b="1" dirty="0" smtClean="0"/>
                        <a:t>（教学目标）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  教学目标是预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800" b="1" dirty="0" smtClean="0"/>
                        <a:t>  期的学习结果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学生的发展</a:t>
                      </a:r>
                      <a:endParaRPr lang="en-US" sz="2800" b="1" dirty="0"/>
                    </a:p>
                  </a:txBody>
                  <a:tcPr/>
                </a:tc>
              </a:tr>
              <a:tr h="1332260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2</a:t>
                      </a:r>
                      <a:r>
                        <a:rPr lang="zh-CN" altLang="en-US" sz="2800" b="1" dirty="0" smtClean="0"/>
                        <a:t>、怎么去那   里？</a:t>
                      </a:r>
                      <a:r>
                        <a:rPr lang="zh-CN" altLang="en-US" sz="2400" b="1" dirty="0" smtClean="0"/>
                        <a:t>（教学过程与方法）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  学有规律，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800" b="1" dirty="0" smtClean="0"/>
                        <a:t>  教有优法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教学有法，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800" b="1" dirty="0" smtClean="0"/>
                        <a:t>教无定法</a:t>
                      </a:r>
                      <a:endParaRPr lang="en-US" sz="2800" b="1" dirty="0"/>
                    </a:p>
                  </a:txBody>
                  <a:tcPr/>
                </a:tc>
              </a:tr>
              <a:tr h="1332260">
                <a:tc>
                  <a:txBody>
                    <a:bodyPr/>
                    <a:lstStyle/>
                    <a:p>
                      <a:r>
                        <a:rPr lang="en-US" altLang="zh-CN" sz="2800" b="1" dirty="0" smtClean="0"/>
                        <a:t>3</a:t>
                      </a:r>
                      <a:r>
                        <a:rPr lang="zh-CN" altLang="en-US" sz="2800" b="1" dirty="0" smtClean="0"/>
                        <a:t>、怎么确信目标已达到？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400" b="1" dirty="0" smtClean="0"/>
                        <a:t>（测量与评价）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  对照目标测量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800" b="1" dirty="0" smtClean="0"/>
                        <a:t>  与评价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b="1" dirty="0" smtClean="0"/>
                        <a:t>无具体目标</a:t>
                      </a:r>
                      <a:endParaRPr lang="en-US" altLang="zh-CN" sz="2800" b="1" dirty="0" smtClean="0"/>
                    </a:p>
                    <a:p>
                      <a:r>
                        <a:rPr lang="zh-CN" altLang="en-US" sz="2800" b="1" dirty="0" smtClean="0"/>
                        <a:t>对照测量与评价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10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48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2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570186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600"/>
              </a:spcAft>
            </a:pPr>
            <a:r>
              <a:rPr lang="zh-CN" altLang="en-US" sz="4400" cap="none" spc="30" dirty="0" smtClean="0">
                <a:solidFill>
                  <a:srgbClr val="FFFFFF"/>
                </a:solidFill>
                <a:cs typeface="+mn-cs"/>
              </a:rPr>
              <a:t>一、为什么要将</a:t>
            </a:r>
            <a:r>
              <a:rPr lang="zh-CN" altLang="en-US" sz="4400" cap="none" spc="30" dirty="0">
                <a:solidFill>
                  <a:srgbClr val="FFFFFF"/>
                </a:solidFill>
                <a:cs typeface="+mn-cs"/>
              </a:rPr>
              <a:t>教学建立在科学心理学基础上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844824"/>
            <a:ext cx="7924800" cy="4248472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（</a:t>
            </a:r>
            <a:r>
              <a:rPr lang="zh-CN" altLang="en-US" sz="4000" dirty="0" smtClean="0"/>
              <a:t>一）必要性</a:t>
            </a:r>
            <a:r>
              <a:rPr lang="zh-CN" altLang="en-US" sz="4000" dirty="0" smtClean="0"/>
              <a:t>：</a:t>
            </a: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1. </a:t>
            </a:r>
            <a:r>
              <a:rPr lang="zh-CN" altLang="en-US" sz="4000" dirty="0" smtClean="0"/>
              <a:t>个人</a:t>
            </a:r>
            <a:r>
              <a:rPr lang="zh-CN" altLang="en-US" sz="4000" dirty="0"/>
              <a:t>经历</a:t>
            </a: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2. </a:t>
            </a:r>
            <a:r>
              <a:rPr lang="zh-CN" altLang="en-US" sz="4000" dirty="0" smtClean="0"/>
              <a:t>用于永正</a:t>
            </a:r>
            <a:r>
              <a:rPr lang="zh-CN" altLang="en-US" sz="4000" dirty="0" smtClean="0"/>
              <a:t>老师教</a:t>
            </a:r>
            <a:r>
              <a:rPr lang="en-US" altLang="zh-CN" sz="4000" dirty="0" smtClean="0"/>
              <a:t>《</a:t>
            </a:r>
            <a:r>
              <a:rPr lang="zh-CN" altLang="en-US" sz="4000" dirty="0" smtClean="0"/>
              <a:t>月光曲</a:t>
            </a:r>
            <a:r>
              <a:rPr lang="en-US" altLang="zh-CN" sz="4000" dirty="0" smtClean="0"/>
              <a:t>》</a:t>
            </a:r>
            <a:r>
              <a:rPr lang="zh-CN" altLang="en-US" sz="4000" dirty="0" smtClean="0"/>
              <a:t>的教学实例来说明（见讲课材料：课文、课例与评析）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66104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612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3072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333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924800" cy="720080"/>
          </a:xfrm>
        </p:spPr>
        <p:txBody>
          <a:bodyPr/>
          <a:lstStyle/>
          <a:p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/>
              <a:t/>
            </a:r>
            <a:br>
              <a:rPr lang="en-US" altLang="zh-CN" sz="4400" dirty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/>
              <a:t/>
            </a:r>
            <a:br>
              <a:rPr lang="en-US" altLang="zh-CN" sz="4400" dirty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/>
              <a:t/>
            </a:r>
            <a:br>
              <a:rPr lang="en-US" altLang="zh-CN" sz="4400" dirty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en-US" sz="4400" dirty="0" smtClean="0"/>
              <a:t>原书上的评析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908720"/>
            <a:ext cx="7924800" cy="4806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/>
              <a:t>本课的教学特点主要体现了三个结合。</a:t>
            </a:r>
          </a:p>
          <a:p>
            <a:pPr marL="0" indent="0">
              <a:buNone/>
            </a:pPr>
            <a:r>
              <a:rPr lang="zh-CN" altLang="en-US" sz="3200" dirty="0"/>
              <a:t>一</a:t>
            </a:r>
            <a:r>
              <a:rPr lang="zh-CN" altLang="en-US" sz="32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是</a:t>
            </a:r>
            <a:r>
              <a:rPr lang="zh-CN" altLang="en-US" sz="3200" u="sng" dirty="0">
                <a:solidFill>
                  <a:srgbClr val="FF0000"/>
                </a:solidFill>
              </a:rPr>
              <a:t>知情结合</a:t>
            </a:r>
            <a:r>
              <a:rPr lang="zh-CN" altLang="en-US" sz="3200" dirty="0"/>
              <a:t>。教师引导学生从不懂到懂，从不会到会的过程中，始终扣住情感的培养，在认识的不断深化中，伴随着情感的起伏。“情动而辞发”，学生的思维“活起来”，语言也“活”起来了。</a:t>
            </a:r>
          </a:p>
          <a:p>
            <a:pPr marL="0" indent="0">
              <a:buNone/>
            </a:pPr>
            <a:r>
              <a:rPr lang="zh-CN" altLang="en-US" sz="3200" dirty="0"/>
              <a:t>二是</a:t>
            </a:r>
            <a:r>
              <a:rPr lang="zh-CN" altLang="en-US" sz="3200" u="sng" dirty="0">
                <a:solidFill>
                  <a:srgbClr val="FF0000"/>
                </a:solidFill>
              </a:rPr>
              <a:t>讲练结合</a:t>
            </a:r>
            <a:r>
              <a:rPr lang="zh-CN" altLang="en-US" sz="3200" dirty="0"/>
              <a:t>。教师的讲主要是指导学生练、激励学生练。学生练的方式多，练的面也大，全班学生跃跃欲试，有时看起来好像有些“乱”，但乱中有序。教师善于因势利导，巧妙地调控教学过程。</a:t>
            </a:r>
          </a:p>
        </p:txBody>
      </p:sp>
    </p:spTree>
    <p:extLst>
      <p:ext uri="{BB962C8B-B14F-4D97-AF65-F5344CB8AC3E}">
        <p14:creationId xmlns:p14="http://schemas.microsoft.com/office/powerpoint/2010/main" val="227270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41805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836712"/>
            <a:ext cx="7924800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600" dirty="0"/>
              <a:t>三是</a:t>
            </a:r>
            <a:r>
              <a:rPr lang="zh-CN" altLang="en-US" sz="3600" u="sng" dirty="0">
                <a:solidFill>
                  <a:srgbClr val="FF0000"/>
                </a:solidFill>
              </a:rPr>
              <a:t>读写结合</a:t>
            </a:r>
            <a:r>
              <a:rPr lang="zh-CN" altLang="en-US" sz="3600" dirty="0"/>
              <a:t>。整个教学过程，教师都注意学生对语言的理解和运用的结合，注意了读写能力的互相转化，从读到学说、学写，由仿到创，读写结合，其中的衔接、过渡、穿插、呼应都很自然。</a:t>
            </a:r>
          </a:p>
          <a:p>
            <a:pPr marL="0" indent="0">
              <a:buNone/>
            </a:pPr>
            <a:r>
              <a:rPr lang="zh-CN" altLang="en-US" sz="3600" dirty="0"/>
              <a:t>这两节课改变了那种“内容分析多，语言训练少”的弊端。如果说，这两节课为阅读教学开辟了一个崭新的天地，我以为这并不过誉。</a:t>
            </a: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6525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924800" cy="634082"/>
          </a:xfrm>
        </p:spPr>
        <p:txBody>
          <a:bodyPr/>
          <a:lstStyle/>
          <a:p>
            <a:r>
              <a:rPr lang="zh-CN" altLang="en-US" sz="4000" dirty="0" smtClean="0"/>
              <a:t>用科学心理学学习原理重新评价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67544" y="1844824"/>
            <a:ext cx="7924800" cy="4374232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语文单篇课文第二课时教什么？</a:t>
            </a:r>
            <a:endParaRPr lang="en-US" altLang="zh-CN" sz="4000" dirty="0" smtClean="0"/>
          </a:p>
          <a:p>
            <a:r>
              <a:rPr lang="zh-CN" altLang="en-US" sz="4000" dirty="0" smtClean="0"/>
              <a:t>教</a:t>
            </a:r>
            <a:r>
              <a:rPr lang="zh-CN" altLang="en-US" sz="4000" dirty="0"/>
              <a:t>哪</a:t>
            </a:r>
            <a:r>
              <a:rPr lang="zh-CN" altLang="en-US" sz="4000" dirty="0" smtClean="0"/>
              <a:t>种能力？</a:t>
            </a:r>
            <a:endParaRPr lang="en-US" altLang="zh-CN" sz="4000" dirty="0" smtClean="0"/>
          </a:p>
          <a:p>
            <a:r>
              <a:rPr lang="zh-CN" altLang="en-US" sz="4000" dirty="0" smtClean="0"/>
              <a:t>用什么方法？</a:t>
            </a:r>
            <a:endParaRPr lang="en-US" altLang="zh-CN" sz="4000" dirty="0" smtClean="0"/>
          </a:p>
          <a:p>
            <a:r>
              <a:rPr lang="zh-CN" altLang="en-US" sz="4000" dirty="0" smtClean="0"/>
              <a:t>符合什么学习原理？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06499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/>
          <a:lstStyle/>
          <a:p>
            <a:r>
              <a:rPr lang="zh-CN" altLang="en-US" sz="4000" dirty="0" smtClean="0"/>
              <a:t>两种取向的教学理论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124744"/>
            <a:ext cx="7924800" cy="4590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建立在哲学与经验基础上的教学理论</a:t>
            </a:r>
            <a:endParaRPr lang="en-US" altLang="zh-CN" sz="3600" dirty="0" smtClean="0"/>
          </a:p>
          <a:p>
            <a:r>
              <a:rPr lang="zh-CN" altLang="en-US" sz="3600" dirty="0" smtClean="0"/>
              <a:t>起源与发展</a:t>
            </a:r>
            <a:r>
              <a:rPr lang="zh-CN" altLang="en-US" sz="3600" dirty="0"/>
              <a:t>：</a:t>
            </a:r>
            <a:endParaRPr lang="en-US" altLang="zh-CN" sz="3600" dirty="0" smtClean="0"/>
          </a:p>
          <a:p>
            <a:r>
              <a:rPr lang="zh-CN" altLang="en-US" sz="3600" dirty="0" smtClean="0"/>
              <a:t>优点：</a:t>
            </a:r>
            <a:endParaRPr lang="en-US" altLang="zh-CN" sz="3600" dirty="0" smtClean="0"/>
          </a:p>
          <a:p>
            <a:r>
              <a:rPr lang="zh-CN" altLang="en-US" sz="3600" dirty="0" smtClean="0"/>
              <a:t>局限性：概念含糊、不易操作、教师</a:t>
            </a:r>
            <a:endParaRPr lang="en-US" altLang="zh-CN" sz="3600" dirty="0" smtClean="0"/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                 </a:t>
            </a:r>
            <a:r>
              <a:rPr lang="zh-CN" altLang="en-US" sz="3600" dirty="0" smtClean="0"/>
              <a:t>成长慢 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建立在科学心理学基础上的教学理论</a:t>
            </a:r>
            <a:endParaRPr lang="en-US" altLang="zh-CN" sz="3600" dirty="0"/>
          </a:p>
          <a:p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1960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850106"/>
          </a:xfrm>
        </p:spPr>
        <p:txBody>
          <a:bodyPr/>
          <a:lstStyle/>
          <a:p>
            <a:r>
              <a:rPr lang="zh-CN" altLang="en-US" sz="4000" dirty="0" smtClean="0"/>
              <a:t>（二）可能性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95536" y="1600200"/>
            <a:ext cx="8496944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dirty="0" smtClean="0"/>
              <a:t>1 . </a:t>
            </a:r>
            <a:r>
              <a:rPr lang="zh-CN" altLang="en-US" sz="3600" dirty="0" smtClean="0"/>
              <a:t>将</a:t>
            </a:r>
            <a:r>
              <a:rPr lang="zh-CN" altLang="en-US" sz="3600" dirty="0"/>
              <a:t>教学建立在科学心理学基础</a:t>
            </a:r>
            <a:r>
              <a:rPr lang="zh-CN" altLang="en-US" sz="3600" dirty="0" smtClean="0"/>
              <a:t>上是百年来心理学家的一贯追求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桑代克首创教育心理学这门学科，</a:t>
            </a:r>
            <a:r>
              <a:rPr lang="en-US" altLang="zh-CN" sz="3600" dirty="0" smtClean="0"/>
              <a:t>1903</a:t>
            </a:r>
            <a:r>
              <a:rPr lang="zh-CN" altLang="en-US" sz="3600" dirty="0" smtClean="0"/>
              <a:t>年</a:t>
            </a:r>
            <a:r>
              <a:rPr lang="zh-CN" altLang="en-US" sz="3600" dirty="0"/>
              <a:t/>
            </a:r>
            <a:br>
              <a:rPr lang="zh-CN" altLang="en-US" sz="3600" dirty="0"/>
            </a:br>
            <a:r>
              <a:rPr lang="zh-CN" altLang="en-US" sz="3600" dirty="0" smtClean="0"/>
              <a:t>斯金纳首创程序教学和机器教学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zh-CN" altLang="en-US" sz="3600" dirty="0" smtClean="0"/>
              <a:t>我国中科院卢仲衡创自学辅导教学</a:t>
            </a:r>
            <a:endParaRPr lang="en-US" altLang="zh-CN" sz="3600" dirty="0" smtClean="0"/>
          </a:p>
          <a:p>
            <a:pPr marL="0" indent="0">
              <a:buNone/>
            </a:pPr>
            <a:r>
              <a:rPr lang="en-US" altLang="zh-CN" sz="3600" dirty="0" smtClean="0"/>
              <a:t>2.  60</a:t>
            </a:r>
            <a:r>
              <a:rPr lang="zh-CN" altLang="en-US" sz="3600" dirty="0" smtClean="0"/>
              <a:t>～</a:t>
            </a:r>
            <a:r>
              <a:rPr lang="en-US" altLang="zh-CN" sz="3600" dirty="0" smtClean="0"/>
              <a:t>70</a:t>
            </a:r>
            <a:r>
              <a:rPr lang="zh-CN" altLang="en-US" sz="3600" dirty="0" smtClean="0"/>
              <a:t>年代后认知心理学新发展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9065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476672"/>
            <a:ext cx="7924800" cy="523832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altLang="zh-CN" sz="3200" dirty="0" smtClean="0"/>
              <a:t>1960</a:t>
            </a:r>
            <a:r>
              <a:rPr lang="zh-CN" altLang="en-US" sz="3200" dirty="0" smtClean="0"/>
              <a:t>年代初，奥苏伯尔提出了第一个系统的知识学习理论</a:t>
            </a:r>
            <a:r>
              <a:rPr lang="en-US" altLang="zh-CN" sz="3200" dirty="0" smtClean="0"/>
              <a:t>——</a:t>
            </a:r>
            <a:r>
              <a:rPr lang="zh-CN" altLang="en-US" sz="3200" dirty="0" smtClean="0"/>
              <a:t>有意义言语学习理论</a:t>
            </a:r>
            <a:endParaRPr lang="en-US" altLang="zh-CN" sz="3200" dirty="0" smtClean="0"/>
          </a:p>
          <a:p>
            <a:pPr>
              <a:buFont typeface="+mj-lt"/>
              <a:buAutoNum type="arabicPeriod"/>
            </a:pPr>
            <a:r>
              <a:rPr lang="en-US" altLang="zh-CN" sz="3200" dirty="0" smtClean="0"/>
              <a:t>1965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1985 </a:t>
            </a:r>
            <a:r>
              <a:rPr lang="zh-CN" altLang="en-US" sz="3200" dirty="0" smtClean="0"/>
              <a:t>加涅发展了学习分类理论，出版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学习的条件和教学论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；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zh-CN" altLang="en-US" sz="3200" dirty="0"/>
              <a:t> </a:t>
            </a:r>
            <a:r>
              <a:rPr lang="zh-CN" altLang="en-US" sz="3200" dirty="0" smtClean="0"/>
              <a:t>   </a:t>
            </a:r>
            <a:r>
              <a:rPr lang="en-US" altLang="zh-CN" sz="3200" dirty="0" smtClean="0"/>
              <a:t>1969</a:t>
            </a:r>
            <a:r>
              <a:rPr lang="zh-CN" altLang="en-US" sz="3200" dirty="0" smtClean="0"/>
              <a:t>年提出“教学心理学”这个学科名称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 smtClean="0"/>
              <a:t>3. 1974</a:t>
            </a:r>
            <a:r>
              <a:rPr lang="zh-CN" altLang="en-US" sz="3200" dirty="0" smtClean="0"/>
              <a:t>～</a:t>
            </a:r>
            <a:r>
              <a:rPr lang="en-US" altLang="zh-CN" sz="3200" dirty="0" smtClean="0"/>
              <a:t>1992</a:t>
            </a:r>
            <a:r>
              <a:rPr lang="zh-CN" altLang="en-US" sz="3200" dirty="0" smtClean="0"/>
              <a:t>加涅出版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教学设计原理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；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 smtClean="0"/>
              <a:t>       2005</a:t>
            </a:r>
            <a:r>
              <a:rPr lang="zh-CN" altLang="en-US" sz="3200" dirty="0" smtClean="0"/>
              <a:t>年第五版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 smtClean="0"/>
              <a:t>4.2001</a:t>
            </a:r>
            <a:r>
              <a:rPr lang="zh-CN" altLang="en-US" sz="3200" dirty="0" smtClean="0"/>
              <a:t>年，布卢姆认知目标分类学修订出版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6720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极目远眺">
  <a:themeElements>
    <a:clrScheme name="极目远眺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极目远眺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1268</TotalTime>
  <Words>1483</Words>
  <Application>Microsoft Office PowerPoint</Application>
  <PresentationFormat>全屏显示(4:3)</PresentationFormat>
  <Paragraphs>208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极目远眺</vt:lpstr>
      <vt:lpstr>凤舞九天</vt:lpstr>
      <vt:lpstr>默认设计模板</vt:lpstr>
      <vt:lpstr>1_默认设计模板</vt:lpstr>
      <vt:lpstr>Network</vt:lpstr>
      <vt:lpstr>1_Network</vt:lpstr>
      <vt:lpstr>将教学建立在科学心理学基础上 </vt:lpstr>
      <vt:lpstr>    讲课要点</vt:lpstr>
      <vt:lpstr>一、为什么要将教学建立在科学心理学基础上</vt:lpstr>
      <vt:lpstr>       原书上的评析</vt:lpstr>
      <vt:lpstr>PowerPoint 演示文稿</vt:lpstr>
      <vt:lpstr>用科学心理学学习原理重新评价</vt:lpstr>
      <vt:lpstr>两种取向的教学理论</vt:lpstr>
      <vt:lpstr>（二）可能性</vt:lpstr>
      <vt:lpstr>PowerPoint 演示文稿</vt:lpstr>
      <vt:lpstr>认知领域两维目标分类</vt:lpstr>
      <vt:lpstr>小结</vt:lpstr>
      <vt:lpstr>二、如何将教学建立在科学心理学基础上</vt:lpstr>
      <vt:lpstr>（一）把教学目标转化为学习结果</vt:lpstr>
      <vt:lpstr>举例说明知识（狭义）技能（广义）</vt:lpstr>
      <vt:lpstr>练习学习结果分类</vt:lpstr>
      <vt:lpstr>从新 认识“知识、技能、能力”</vt:lpstr>
      <vt:lpstr>PowerPoint 演示文稿</vt:lpstr>
      <vt:lpstr>（二）回到如何去那里？</vt:lpstr>
      <vt:lpstr>PowerPoint 演示文稿</vt:lpstr>
      <vt:lpstr>从学习模型发展为教学模型</vt:lpstr>
      <vt:lpstr>PowerPoint 演示文稿</vt:lpstr>
      <vt:lpstr>举三个事例说明</vt:lpstr>
      <vt:lpstr>小学与教学科学化六年研究研究</vt:lpstr>
      <vt:lpstr>       语文教学设计任务分解</vt:lpstr>
      <vt:lpstr>PowerPoint 演示文稿</vt:lpstr>
      <vt:lpstr>两种取向的教学论对 三个教学问题的不同回答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将教学建立在科学心理学基础上 </dc:title>
  <dc:creator>皮连生</dc:creator>
  <cp:lastModifiedBy>皮连生</cp:lastModifiedBy>
  <cp:revision>48</cp:revision>
  <dcterms:created xsi:type="dcterms:W3CDTF">2014-08-03T05:37:52Z</dcterms:created>
  <dcterms:modified xsi:type="dcterms:W3CDTF">2014-08-09T22:36:10Z</dcterms:modified>
</cp:coreProperties>
</file>